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57"/>
  </p:notesMasterIdLst>
  <p:sldIdLst>
    <p:sldId id="257" r:id="rId5"/>
    <p:sldId id="317" r:id="rId6"/>
    <p:sldId id="318" r:id="rId7"/>
    <p:sldId id="266" r:id="rId8"/>
    <p:sldId id="319" r:id="rId9"/>
    <p:sldId id="320" r:id="rId10"/>
    <p:sldId id="321" r:id="rId11"/>
    <p:sldId id="267" r:id="rId12"/>
    <p:sldId id="270" r:id="rId13"/>
    <p:sldId id="271" r:id="rId14"/>
    <p:sldId id="272" r:id="rId15"/>
    <p:sldId id="273" r:id="rId16"/>
    <p:sldId id="274" r:id="rId17"/>
    <p:sldId id="284" r:id="rId18"/>
    <p:sldId id="285" r:id="rId19"/>
    <p:sldId id="286" r:id="rId20"/>
    <p:sldId id="287" r:id="rId21"/>
    <p:sldId id="290" r:id="rId22"/>
    <p:sldId id="289" r:id="rId23"/>
    <p:sldId id="291" r:id="rId24"/>
    <p:sldId id="292" r:id="rId25"/>
    <p:sldId id="293" r:id="rId26"/>
    <p:sldId id="294" r:id="rId27"/>
    <p:sldId id="295" r:id="rId28"/>
    <p:sldId id="299" r:id="rId29"/>
    <p:sldId id="296" r:id="rId30"/>
    <p:sldId id="300" r:id="rId31"/>
    <p:sldId id="301" r:id="rId32"/>
    <p:sldId id="298"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275" r:id="rId48"/>
    <p:sldId id="277" r:id="rId49"/>
    <p:sldId id="278" r:id="rId50"/>
    <p:sldId id="279" r:id="rId51"/>
    <p:sldId id="276" r:id="rId52"/>
    <p:sldId id="280" r:id="rId53"/>
    <p:sldId id="281" r:id="rId54"/>
    <p:sldId id="282" r:id="rId55"/>
    <p:sldId id="28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1" d="100"/>
          <a:sy n="81" d="100"/>
        </p:scale>
        <p:origin x="114" y="81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99E9D4-A051-4382-A824-7D945C298B9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412F70E-1994-492A-9757-458CB226BFB1}">
      <dgm:prSet/>
      <dgm:spPr/>
      <dgm:t>
        <a:bodyPr/>
        <a:lstStyle/>
        <a:p>
          <a:pPr>
            <a:lnSpc>
              <a:spcPct val="100000"/>
            </a:lnSpc>
            <a:defRPr cap="all"/>
          </a:pPr>
          <a:r>
            <a:rPr lang="en-GB"/>
            <a:t>The user</a:t>
          </a:r>
          <a:endParaRPr lang="en-US"/>
        </a:p>
      </dgm:t>
    </dgm:pt>
    <dgm:pt modelId="{17C45182-E0F5-46FE-8460-FDB913DC8A2B}" type="parTrans" cxnId="{D7BA6D2E-0C5E-4425-98A9-100041044148}">
      <dgm:prSet/>
      <dgm:spPr/>
      <dgm:t>
        <a:bodyPr/>
        <a:lstStyle/>
        <a:p>
          <a:endParaRPr lang="en-US"/>
        </a:p>
      </dgm:t>
    </dgm:pt>
    <dgm:pt modelId="{53EEED2C-A860-42E4-91A7-0149F57CF646}" type="sibTrans" cxnId="{D7BA6D2E-0C5E-4425-98A9-100041044148}">
      <dgm:prSet/>
      <dgm:spPr/>
      <dgm:t>
        <a:bodyPr/>
        <a:lstStyle/>
        <a:p>
          <a:endParaRPr lang="en-US"/>
        </a:p>
      </dgm:t>
    </dgm:pt>
    <dgm:pt modelId="{00281B9A-9615-4B97-A597-D7FA02A0E716}">
      <dgm:prSet/>
      <dgm:spPr/>
      <dgm:t>
        <a:bodyPr/>
        <a:lstStyle/>
        <a:p>
          <a:pPr>
            <a:lnSpc>
              <a:spcPct val="100000"/>
            </a:lnSpc>
            <a:defRPr cap="all"/>
          </a:pPr>
          <a:r>
            <a:rPr lang="en-GB"/>
            <a:t>Augmented Reality</a:t>
          </a:r>
          <a:endParaRPr lang="en-US"/>
        </a:p>
      </dgm:t>
    </dgm:pt>
    <dgm:pt modelId="{6FFC9ED4-748C-4EFF-A899-0BE4365D4642}" type="parTrans" cxnId="{AFAEC0F1-6521-4F44-819E-4B5513EFE26F}">
      <dgm:prSet/>
      <dgm:spPr/>
      <dgm:t>
        <a:bodyPr/>
        <a:lstStyle/>
        <a:p>
          <a:endParaRPr lang="en-US"/>
        </a:p>
      </dgm:t>
    </dgm:pt>
    <dgm:pt modelId="{94BDB890-BD8D-44F4-8FD5-B7C7639E9845}" type="sibTrans" cxnId="{AFAEC0F1-6521-4F44-819E-4B5513EFE26F}">
      <dgm:prSet/>
      <dgm:spPr/>
      <dgm:t>
        <a:bodyPr/>
        <a:lstStyle/>
        <a:p>
          <a:endParaRPr lang="en-US"/>
        </a:p>
      </dgm:t>
    </dgm:pt>
    <dgm:pt modelId="{D256D296-A758-48CB-ADC6-E4CBBD50C15F}">
      <dgm:prSet/>
      <dgm:spPr/>
      <dgm:t>
        <a:bodyPr/>
        <a:lstStyle/>
        <a:p>
          <a:pPr>
            <a:lnSpc>
              <a:spcPct val="100000"/>
            </a:lnSpc>
            <a:defRPr cap="all"/>
          </a:pPr>
          <a:r>
            <a:rPr lang="en-GB"/>
            <a:t>User Recommendation System</a:t>
          </a:r>
          <a:endParaRPr lang="en-US"/>
        </a:p>
      </dgm:t>
    </dgm:pt>
    <dgm:pt modelId="{E80AEBC1-0573-4AFD-8F31-B6A6B7D8A4E8}" type="parTrans" cxnId="{ED42B4D7-2264-406C-808E-5E63A5FF02BE}">
      <dgm:prSet/>
      <dgm:spPr/>
      <dgm:t>
        <a:bodyPr/>
        <a:lstStyle/>
        <a:p>
          <a:endParaRPr lang="en-US"/>
        </a:p>
      </dgm:t>
    </dgm:pt>
    <dgm:pt modelId="{770453E6-EE3A-48C8-92F7-130D678D6B14}" type="sibTrans" cxnId="{ED42B4D7-2264-406C-808E-5E63A5FF02BE}">
      <dgm:prSet/>
      <dgm:spPr/>
      <dgm:t>
        <a:bodyPr/>
        <a:lstStyle/>
        <a:p>
          <a:endParaRPr lang="en-US"/>
        </a:p>
      </dgm:t>
    </dgm:pt>
    <dgm:pt modelId="{0937883B-22F6-4E50-9DA1-2590CD5F21B1}" type="pres">
      <dgm:prSet presAssocID="{3099E9D4-A051-4382-A824-7D945C298B90}" presName="root" presStyleCnt="0">
        <dgm:presLayoutVars>
          <dgm:dir/>
          <dgm:resizeHandles val="exact"/>
        </dgm:presLayoutVars>
      </dgm:prSet>
      <dgm:spPr/>
    </dgm:pt>
    <dgm:pt modelId="{B4003360-D104-41EC-885F-18AD5B7ACCF1}" type="pres">
      <dgm:prSet presAssocID="{A412F70E-1994-492A-9757-458CB226BFB1}" presName="compNode" presStyleCnt="0"/>
      <dgm:spPr/>
    </dgm:pt>
    <dgm:pt modelId="{3A34768E-3174-40A3-820B-15B62C7E0984}" type="pres">
      <dgm:prSet presAssocID="{A412F70E-1994-492A-9757-458CB226BFB1}" presName="iconBgRect" presStyleLbl="bgShp" presStyleIdx="0" presStyleCnt="3"/>
      <dgm:spPr/>
    </dgm:pt>
    <dgm:pt modelId="{B19B71ED-6200-4BE6-A45E-59079B8BC3F2}" type="pres">
      <dgm:prSet presAssocID="{A412F70E-1994-492A-9757-458CB226BF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B25DD28-DE3E-40E1-A31E-C9AA09585A3D}" type="pres">
      <dgm:prSet presAssocID="{A412F70E-1994-492A-9757-458CB226BFB1}" presName="spaceRect" presStyleCnt="0"/>
      <dgm:spPr/>
    </dgm:pt>
    <dgm:pt modelId="{E6F8746A-C675-4146-905B-F6D387137303}" type="pres">
      <dgm:prSet presAssocID="{A412F70E-1994-492A-9757-458CB226BFB1}" presName="textRect" presStyleLbl="revTx" presStyleIdx="0" presStyleCnt="3">
        <dgm:presLayoutVars>
          <dgm:chMax val="1"/>
          <dgm:chPref val="1"/>
        </dgm:presLayoutVars>
      </dgm:prSet>
      <dgm:spPr/>
    </dgm:pt>
    <dgm:pt modelId="{BA24630E-6DCE-4C00-AD5D-FBEE93D047FB}" type="pres">
      <dgm:prSet presAssocID="{53EEED2C-A860-42E4-91A7-0149F57CF646}" presName="sibTrans" presStyleCnt="0"/>
      <dgm:spPr/>
    </dgm:pt>
    <dgm:pt modelId="{3CE396D3-5D95-4CA9-985B-79C9E00E8D9E}" type="pres">
      <dgm:prSet presAssocID="{00281B9A-9615-4B97-A597-D7FA02A0E716}" presName="compNode" presStyleCnt="0"/>
      <dgm:spPr/>
    </dgm:pt>
    <dgm:pt modelId="{0B108B4D-E0AA-4D88-BE83-3F8690DE7699}" type="pres">
      <dgm:prSet presAssocID="{00281B9A-9615-4B97-A597-D7FA02A0E716}" presName="iconBgRect" presStyleLbl="bgShp" presStyleIdx="1" presStyleCnt="3"/>
      <dgm:spPr/>
    </dgm:pt>
    <dgm:pt modelId="{F4B5E4E0-0499-4F05-AE1B-DC31369B489D}" type="pres">
      <dgm:prSet presAssocID="{00281B9A-9615-4B97-A597-D7FA02A0E7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77B87EB8-6FC6-4615-97C4-7DF1EE38F763}" type="pres">
      <dgm:prSet presAssocID="{00281B9A-9615-4B97-A597-D7FA02A0E716}" presName="spaceRect" presStyleCnt="0"/>
      <dgm:spPr/>
    </dgm:pt>
    <dgm:pt modelId="{868808AC-2E8E-4855-80A1-413FC868DD42}" type="pres">
      <dgm:prSet presAssocID="{00281B9A-9615-4B97-A597-D7FA02A0E716}" presName="textRect" presStyleLbl="revTx" presStyleIdx="1" presStyleCnt="3">
        <dgm:presLayoutVars>
          <dgm:chMax val="1"/>
          <dgm:chPref val="1"/>
        </dgm:presLayoutVars>
      </dgm:prSet>
      <dgm:spPr/>
    </dgm:pt>
    <dgm:pt modelId="{0CDE9AE1-CE8F-4DA4-BDD0-E750603A2988}" type="pres">
      <dgm:prSet presAssocID="{94BDB890-BD8D-44F4-8FD5-B7C7639E9845}" presName="sibTrans" presStyleCnt="0"/>
      <dgm:spPr/>
    </dgm:pt>
    <dgm:pt modelId="{60DCFF43-911E-4072-805F-6537BBFC4BD9}" type="pres">
      <dgm:prSet presAssocID="{D256D296-A758-48CB-ADC6-E4CBBD50C15F}" presName="compNode" presStyleCnt="0"/>
      <dgm:spPr/>
    </dgm:pt>
    <dgm:pt modelId="{1FDB6E5C-2CF8-4A02-9A1F-83E345F8C068}" type="pres">
      <dgm:prSet presAssocID="{D256D296-A758-48CB-ADC6-E4CBBD50C15F}" presName="iconBgRect" presStyleLbl="bgShp" presStyleIdx="2" presStyleCnt="3"/>
      <dgm:spPr/>
    </dgm:pt>
    <dgm:pt modelId="{5D973ABD-71ED-4F73-9D02-F2EA48663957}" type="pres">
      <dgm:prSet presAssocID="{D256D296-A758-48CB-ADC6-E4CBBD50C1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94CA197A-9686-4A60-8B0A-34A5BB71478C}" type="pres">
      <dgm:prSet presAssocID="{D256D296-A758-48CB-ADC6-E4CBBD50C15F}" presName="spaceRect" presStyleCnt="0"/>
      <dgm:spPr/>
    </dgm:pt>
    <dgm:pt modelId="{565CE93D-2472-47C9-B8B8-2F340C9BF30C}" type="pres">
      <dgm:prSet presAssocID="{D256D296-A758-48CB-ADC6-E4CBBD50C15F}" presName="textRect" presStyleLbl="revTx" presStyleIdx="2" presStyleCnt="3">
        <dgm:presLayoutVars>
          <dgm:chMax val="1"/>
          <dgm:chPref val="1"/>
        </dgm:presLayoutVars>
      </dgm:prSet>
      <dgm:spPr/>
    </dgm:pt>
  </dgm:ptLst>
  <dgm:cxnLst>
    <dgm:cxn modelId="{E3B19623-22E0-4378-9F12-BB9823A8AA30}" type="presOf" srcId="{00281B9A-9615-4B97-A597-D7FA02A0E716}" destId="{868808AC-2E8E-4855-80A1-413FC868DD42}" srcOrd="0" destOrd="0" presId="urn:microsoft.com/office/officeart/2018/5/layout/IconCircleLabelList"/>
    <dgm:cxn modelId="{D7BA6D2E-0C5E-4425-98A9-100041044148}" srcId="{3099E9D4-A051-4382-A824-7D945C298B90}" destId="{A412F70E-1994-492A-9757-458CB226BFB1}" srcOrd="0" destOrd="0" parTransId="{17C45182-E0F5-46FE-8460-FDB913DC8A2B}" sibTransId="{53EEED2C-A860-42E4-91A7-0149F57CF646}"/>
    <dgm:cxn modelId="{FA9F0563-2526-42AF-A7CA-B8F14C275185}" type="presOf" srcId="{D256D296-A758-48CB-ADC6-E4CBBD50C15F}" destId="{565CE93D-2472-47C9-B8B8-2F340C9BF30C}" srcOrd="0" destOrd="0" presId="urn:microsoft.com/office/officeart/2018/5/layout/IconCircleLabelList"/>
    <dgm:cxn modelId="{7122AD44-120E-4DB5-BB82-7DD3ECF2F008}" type="presOf" srcId="{3099E9D4-A051-4382-A824-7D945C298B90}" destId="{0937883B-22F6-4E50-9DA1-2590CD5F21B1}" srcOrd="0" destOrd="0" presId="urn:microsoft.com/office/officeart/2018/5/layout/IconCircleLabelList"/>
    <dgm:cxn modelId="{76A3C6C0-BBC2-417B-BBFA-5BBEE59CEA7B}" type="presOf" srcId="{A412F70E-1994-492A-9757-458CB226BFB1}" destId="{E6F8746A-C675-4146-905B-F6D387137303}" srcOrd="0" destOrd="0" presId="urn:microsoft.com/office/officeart/2018/5/layout/IconCircleLabelList"/>
    <dgm:cxn modelId="{ED42B4D7-2264-406C-808E-5E63A5FF02BE}" srcId="{3099E9D4-A051-4382-A824-7D945C298B90}" destId="{D256D296-A758-48CB-ADC6-E4CBBD50C15F}" srcOrd="2" destOrd="0" parTransId="{E80AEBC1-0573-4AFD-8F31-B6A6B7D8A4E8}" sibTransId="{770453E6-EE3A-48C8-92F7-130D678D6B14}"/>
    <dgm:cxn modelId="{AFAEC0F1-6521-4F44-819E-4B5513EFE26F}" srcId="{3099E9D4-A051-4382-A824-7D945C298B90}" destId="{00281B9A-9615-4B97-A597-D7FA02A0E716}" srcOrd="1" destOrd="0" parTransId="{6FFC9ED4-748C-4EFF-A899-0BE4365D4642}" sibTransId="{94BDB890-BD8D-44F4-8FD5-B7C7639E9845}"/>
    <dgm:cxn modelId="{F9C3F0F1-8F09-44FA-BB0D-1805B38F0401}" type="presParOf" srcId="{0937883B-22F6-4E50-9DA1-2590CD5F21B1}" destId="{B4003360-D104-41EC-885F-18AD5B7ACCF1}" srcOrd="0" destOrd="0" presId="urn:microsoft.com/office/officeart/2018/5/layout/IconCircleLabelList"/>
    <dgm:cxn modelId="{6EA9E154-B355-43D4-9105-EB67521ADFCB}" type="presParOf" srcId="{B4003360-D104-41EC-885F-18AD5B7ACCF1}" destId="{3A34768E-3174-40A3-820B-15B62C7E0984}" srcOrd="0" destOrd="0" presId="urn:microsoft.com/office/officeart/2018/5/layout/IconCircleLabelList"/>
    <dgm:cxn modelId="{68C976EF-A0A5-4479-8C2D-69FF768CDA2F}" type="presParOf" srcId="{B4003360-D104-41EC-885F-18AD5B7ACCF1}" destId="{B19B71ED-6200-4BE6-A45E-59079B8BC3F2}" srcOrd="1" destOrd="0" presId="urn:microsoft.com/office/officeart/2018/5/layout/IconCircleLabelList"/>
    <dgm:cxn modelId="{29EDD2F5-0B48-4B9B-9C35-45E04A78251C}" type="presParOf" srcId="{B4003360-D104-41EC-885F-18AD5B7ACCF1}" destId="{8B25DD28-DE3E-40E1-A31E-C9AA09585A3D}" srcOrd="2" destOrd="0" presId="urn:microsoft.com/office/officeart/2018/5/layout/IconCircleLabelList"/>
    <dgm:cxn modelId="{5C6AFBE7-384E-4E3C-8A97-918F68882C54}" type="presParOf" srcId="{B4003360-D104-41EC-885F-18AD5B7ACCF1}" destId="{E6F8746A-C675-4146-905B-F6D387137303}" srcOrd="3" destOrd="0" presId="urn:microsoft.com/office/officeart/2018/5/layout/IconCircleLabelList"/>
    <dgm:cxn modelId="{E7A10725-CEEA-4DF6-A944-46C0D1D0EF95}" type="presParOf" srcId="{0937883B-22F6-4E50-9DA1-2590CD5F21B1}" destId="{BA24630E-6DCE-4C00-AD5D-FBEE93D047FB}" srcOrd="1" destOrd="0" presId="urn:microsoft.com/office/officeart/2018/5/layout/IconCircleLabelList"/>
    <dgm:cxn modelId="{D452B236-D334-45E5-9B5A-31D6A6208A57}" type="presParOf" srcId="{0937883B-22F6-4E50-9DA1-2590CD5F21B1}" destId="{3CE396D3-5D95-4CA9-985B-79C9E00E8D9E}" srcOrd="2" destOrd="0" presId="urn:microsoft.com/office/officeart/2018/5/layout/IconCircleLabelList"/>
    <dgm:cxn modelId="{F2F52B16-062E-4263-B50D-26CF61335B0F}" type="presParOf" srcId="{3CE396D3-5D95-4CA9-985B-79C9E00E8D9E}" destId="{0B108B4D-E0AA-4D88-BE83-3F8690DE7699}" srcOrd="0" destOrd="0" presId="urn:microsoft.com/office/officeart/2018/5/layout/IconCircleLabelList"/>
    <dgm:cxn modelId="{6C1DFD0B-C634-44B9-83EA-D23516AA3D7D}" type="presParOf" srcId="{3CE396D3-5D95-4CA9-985B-79C9E00E8D9E}" destId="{F4B5E4E0-0499-4F05-AE1B-DC31369B489D}" srcOrd="1" destOrd="0" presId="urn:microsoft.com/office/officeart/2018/5/layout/IconCircleLabelList"/>
    <dgm:cxn modelId="{F9B6DBA9-6614-4BC9-AF75-5DDDEECF6484}" type="presParOf" srcId="{3CE396D3-5D95-4CA9-985B-79C9E00E8D9E}" destId="{77B87EB8-6FC6-4615-97C4-7DF1EE38F763}" srcOrd="2" destOrd="0" presId="urn:microsoft.com/office/officeart/2018/5/layout/IconCircleLabelList"/>
    <dgm:cxn modelId="{34ED4054-6D25-4AB1-A071-8C5964B25B30}" type="presParOf" srcId="{3CE396D3-5D95-4CA9-985B-79C9E00E8D9E}" destId="{868808AC-2E8E-4855-80A1-413FC868DD42}" srcOrd="3" destOrd="0" presId="urn:microsoft.com/office/officeart/2018/5/layout/IconCircleLabelList"/>
    <dgm:cxn modelId="{B1091844-3E2D-45A2-8B85-42D610A50CF8}" type="presParOf" srcId="{0937883B-22F6-4E50-9DA1-2590CD5F21B1}" destId="{0CDE9AE1-CE8F-4DA4-BDD0-E750603A2988}" srcOrd="3" destOrd="0" presId="urn:microsoft.com/office/officeart/2018/5/layout/IconCircleLabelList"/>
    <dgm:cxn modelId="{5EC3ABF6-4CA3-40FF-B4D6-DF6DEB458703}" type="presParOf" srcId="{0937883B-22F6-4E50-9DA1-2590CD5F21B1}" destId="{60DCFF43-911E-4072-805F-6537BBFC4BD9}" srcOrd="4" destOrd="0" presId="urn:microsoft.com/office/officeart/2018/5/layout/IconCircleLabelList"/>
    <dgm:cxn modelId="{FC7614F2-DC01-4F80-9359-592337585399}" type="presParOf" srcId="{60DCFF43-911E-4072-805F-6537BBFC4BD9}" destId="{1FDB6E5C-2CF8-4A02-9A1F-83E345F8C068}" srcOrd="0" destOrd="0" presId="urn:microsoft.com/office/officeart/2018/5/layout/IconCircleLabelList"/>
    <dgm:cxn modelId="{0038F1E8-996E-4C6A-95B4-1D278D562C47}" type="presParOf" srcId="{60DCFF43-911E-4072-805F-6537BBFC4BD9}" destId="{5D973ABD-71ED-4F73-9D02-F2EA48663957}" srcOrd="1" destOrd="0" presId="urn:microsoft.com/office/officeart/2018/5/layout/IconCircleLabelList"/>
    <dgm:cxn modelId="{69E596D3-7706-4C26-8E9D-912D66DD95FF}" type="presParOf" srcId="{60DCFF43-911E-4072-805F-6537BBFC4BD9}" destId="{94CA197A-9686-4A60-8B0A-34A5BB71478C}" srcOrd="2" destOrd="0" presId="urn:microsoft.com/office/officeart/2018/5/layout/IconCircleLabelList"/>
    <dgm:cxn modelId="{9B4DD34E-323A-4A39-A8FF-CE411658D008}" type="presParOf" srcId="{60DCFF43-911E-4072-805F-6537BBFC4BD9}" destId="{565CE93D-2472-47C9-B8B8-2F340C9BF30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4768E-3174-40A3-820B-15B62C7E0984}">
      <dsp:nvSpPr>
        <dsp:cNvPr id="0" name=""/>
        <dsp:cNvSpPr/>
      </dsp:nvSpPr>
      <dsp:spPr>
        <a:xfrm>
          <a:off x="1571484"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9B71ED-6200-4BE6-A45E-59079B8BC3F2}">
      <dsp:nvSpPr>
        <dsp:cNvPr id="0" name=""/>
        <dsp:cNvSpPr/>
      </dsp:nvSpPr>
      <dsp:spPr>
        <a:xfrm>
          <a:off x="1842046" y="292406"/>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F8746A-C675-4146-905B-F6D387137303}">
      <dsp:nvSpPr>
        <dsp:cNvPr id="0" name=""/>
        <dsp:cNvSpPr/>
      </dsp:nvSpPr>
      <dsp:spPr>
        <a:xfrm>
          <a:off x="1165640"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The user</a:t>
          </a:r>
          <a:endParaRPr lang="en-US" sz="1500" kern="1200"/>
        </a:p>
      </dsp:txBody>
      <dsp:txXfrm>
        <a:off x="1165640" y="1686843"/>
        <a:ext cx="2081250" cy="720000"/>
      </dsp:txXfrm>
    </dsp:sp>
    <dsp:sp modelId="{0B108B4D-E0AA-4D88-BE83-3F8690DE7699}">
      <dsp:nvSpPr>
        <dsp:cNvPr id="0" name=""/>
        <dsp:cNvSpPr/>
      </dsp:nvSpPr>
      <dsp:spPr>
        <a:xfrm>
          <a:off x="4016953" y="21843"/>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5E4E0-0499-4F05-AE1B-DC31369B489D}">
      <dsp:nvSpPr>
        <dsp:cNvPr id="0" name=""/>
        <dsp:cNvSpPr/>
      </dsp:nvSpPr>
      <dsp:spPr>
        <a:xfrm>
          <a:off x="4287515" y="292406"/>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8808AC-2E8E-4855-80A1-413FC868DD42}">
      <dsp:nvSpPr>
        <dsp:cNvPr id="0" name=""/>
        <dsp:cNvSpPr/>
      </dsp:nvSpPr>
      <dsp:spPr>
        <a:xfrm>
          <a:off x="3611109" y="168684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Augmented Reality</a:t>
          </a:r>
          <a:endParaRPr lang="en-US" sz="1500" kern="1200"/>
        </a:p>
      </dsp:txBody>
      <dsp:txXfrm>
        <a:off x="3611109" y="1686843"/>
        <a:ext cx="2081250" cy="720000"/>
      </dsp:txXfrm>
    </dsp:sp>
    <dsp:sp modelId="{1FDB6E5C-2CF8-4A02-9A1F-83E345F8C068}">
      <dsp:nvSpPr>
        <dsp:cNvPr id="0" name=""/>
        <dsp:cNvSpPr/>
      </dsp:nvSpPr>
      <dsp:spPr>
        <a:xfrm>
          <a:off x="2794218" y="2927156"/>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73ABD-71ED-4F73-9D02-F2EA48663957}">
      <dsp:nvSpPr>
        <dsp:cNvPr id="0" name=""/>
        <dsp:cNvSpPr/>
      </dsp:nvSpPr>
      <dsp:spPr>
        <a:xfrm>
          <a:off x="3064781" y="3197718"/>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5CE93D-2472-47C9-B8B8-2F340C9BF30C}">
      <dsp:nvSpPr>
        <dsp:cNvPr id="0" name=""/>
        <dsp:cNvSpPr/>
      </dsp:nvSpPr>
      <dsp:spPr>
        <a:xfrm>
          <a:off x="2388375" y="4592156"/>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User Recommendation System</a:t>
          </a:r>
          <a:endParaRPr lang="en-US" sz="1500" kern="1200"/>
        </a:p>
      </dsp:txBody>
      <dsp:txXfrm>
        <a:off x="2388375" y="4592156"/>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49215-BF5A-4943-AEF7-D3B41C0329BD}" type="datetimeFigureOut">
              <a:rPr lang="en-GB" smtClean="0"/>
              <a:t>13/06/2020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C384-81F3-40B6-A2C7-23A8050743A2}" type="slidenum">
              <a:rPr lang="en-GB" smtClean="0"/>
              <a:t>‹#›</a:t>
            </a:fld>
            <a:endParaRPr lang="en-GB"/>
          </a:p>
        </p:txBody>
      </p:sp>
    </p:spTree>
    <p:extLst>
      <p:ext uri="{BB962C8B-B14F-4D97-AF65-F5344CB8AC3E}">
        <p14:creationId xmlns:p14="http://schemas.microsoft.com/office/powerpoint/2010/main" val="4116249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185E4CB7-3104-45AF-AF7B-D78A30689235}" type="datetime1">
              <a:rPr lang="en-US" smtClean="0"/>
              <a:t>6/13/2020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7BD6C-2459-4E38-A920-11F94B711E97}" type="datetime1">
              <a:rPr lang="en-US" smtClean="0"/>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BEE61601-0B48-4664-B561-0FDEC5C376C6}" type="datetime1">
              <a:rPr lang="en-US" smtClean="0"/>
              <a:t>6/13/2020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2193E-BE36-449D-9482-1E9CA5A0D674}" type="datetime1">
              <a:rPr lang="en-US" smtClean="0"/>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CBB978-E7E7-4DE7-A83C-553DF8C7B89E}" type="datetime1">
              <a:rPr lang="en-US" smtClean="0"/>
              <a:t>6/13/2020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ABD5E0-9A3E-411D-8BD3-E51FD9B278E7}" type="datetime1">
              <a:rPr lang="en-US" smtClean="0"/>
              <a:t>6/13/2020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9E0E4-86A3-46B7-BA23-6D5983EA36B0}" type="datetime1">
              <a:rPr lang="en-US" smtClean="0"/>
              <a:t>6/13/2020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3A2FADCD-EB13-473B-B3F1-C9B11D9AC0E1}" type="datetime1">
              <a:rPr lang="en-US" smtClean="0"/>
              <a:t>6/13/2020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2E996057-EE2D-4890-B3BB-1EB0D4024C15}" type="datetime1">
              <a:rPr lang="en-US" smtClean="0"/>
              <a:t>6/13/2020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BF99E798-0048-47BF-9612-F72FE926F82D}" type="datetime1">
              <a:rPr lang="en-US" smtClean="0"/>
              <a:t>6/13/2020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1145/2507157.250721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3500" dirty="0">
                <a:solidFill>
                  <a:schemeClr val="tx1"/>
                </a:solidFill>
              </a:rPr>
              <a:t>Workplace assistant augmented reality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Gabriel Camilleri</a:t>
            </a:r>
          </a:p>
        </p:txBody>
      </p:sp>
      <p:sp>
        <p:nvSpPr>
          <p:cNvPr id="4" name="Slide Number Placeholder 3">
            <a:extLst>
              <a:ext uri="{FF2B5EF4-FFF2-40B4-BE49-F238E27FC236}">
                <a16:creationId xmlns:a16="http://schemas.microsoft.com/office/drawing/2014/main" id="{D5FF5217-2AD6-43B6-BE40-B3F261AA21BB}"/>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DC94-C5DA-4C23-BBD4-659EEF11D283}"/>
              </a:ext>
            </a:extLst>
          </p:cNvPr>
          <p:cNvSpPr>
            <a:spLocks noGrp="1"/>
          </p:cNvSpPr>
          <p:nvPr>
            <p:ph type="title"/>
          </p:nvPr>
        </p:nvSpPr>
        <p:spPr/>
        <p:txBody>
          <a:bodyPr/>
          <a:lstStyle/>
          <a:p>
            <a:r>
              <a:rPr lang="en-GB" dirty="0"/>
              <a:t>Feature Extraction</a:t>
            </a:r>
          </a:p>
        </p:txBody>
      </p:sp>
      <p:sp>
        <p:nvSpPr>
          <p:cNvPr id="3" name="Content Placeholder 2">
            <a:extLst>
              <a:ext uri="{FF2B5EF4-FFF2-40B4-BE49-F238E27FC236}">
                <a16:creationId xmlns:a16="http://schemas.microsoft.com/office/drawing/2014/main" id="{12629A95-DF22-40E3-9718-C2319EC60260}"/>
              </a:ext>
            </a:extLst>
          </p:cNvPr>
          <p:cNvSpPr>
            <a:spLocks noGrp="1"/>
          </p:cNvSpPr>
          <p:nvPr>
            <p:ph sz="half" idx="1"/>
          </p:nvPr>
        </p:nvSpPr>
        <p:spPr/>
        <p:txBody>
          <a:bodyPr/>
          <a:lstStyle/>
          <a:p>
            <a:r>
              <a:rPr lang="en-GB" dirty="0"/>
              <a:t>Images were fed into Vuforia’s library and were processed using traditional CV techniques.</a:t>
            </a:r>
          </a:p>
          <a:p>
            <a:pPr lvl="1"/>
            <a:r>
              <a:rPr lang="en-GB" dirty="0"/>
              <a:t>Detecting edges and contours </a:t>
            </a:r>
          </a:p>
          <a:p>
            <a:r>
              <a:rPr lang="en-GB" dirty="0"/>
              <a:t>3D objects were fed to Vuforia’s model generator to perform deep learning techniques on.</a:t>
            </a:r>
          </a:p>
          <a:p>
            <a:pPr lvl="1"/>
            <a:r>
              <a:rPr lang="en-GB" dirty="0"/>
              <a:t>Detecting edges and contours at different lightings, distances, and angles.</a:t>
            </a:r>
          </a:p>
          <a:p>
            <a:pPr lvl="1"/>
            <a:r>
              <a:rPr lang="en-GB" dirty="0"/>
              <a:t>Dataset built using different frames of the same object</a:t>
            </a:r>
          </a:p>
          <a:p>
            <a:pPr lvl="1"/>
            <a:endParaRPr lang="en-GB" dirty="0"/>
          </a:p>
          <a:p>
            <a:pPr marL="0" indent="0">
              <a:buNone/>
            </a:pPr>
            <a:endParaRPr lang="en-GB" dirty="0"/>
          </a:p>
        </p:txBody>
      </p:sp>
      <p:pic>
        <p:nvPicPr>
          <p:cNvPr id="7" name="Content Placeholder 6">
            <a:extLst>
              <a:ext uri="{FF2B5EF4-FFF2-40B4-BE49-F238E27FC236}">
                <a16:creationId xmlns:a16="http://schemas.microsoft.com/office/drawing/2014/main" id="{4DDC928B-56F5-476C-BE49-5A9AD0D2F451}"/>
              </a:ext>
            </a:extLst>
          </p:cNvPr>
          <p:cNvPicPr>
            <a:picLocks noGrp="1" noChangeAspect="1"/>
          </p:cNvPicPr>
          <p:nvPr>
            <p:ph sz="half" idx="2"/>
          </p:nvPr>
        </p:nvPicPr>
        <p:blipFill>
          <a:blip r:embed="rId2"/>
          <a:stretch>
            <a:fillRect/>
          </a:stretch>
        </p:blipFill>
        <p:spPr>
          <a:xfrm>
            <a:off x="6461125" y="2778996"/>
            <a:ext cx="4664075" cy="2396970"/>
          </a:xfrm>
        </p:spPr>
      </p:pic>
      <p:sp>
        <p:nvSpPr>
          <p:cNvPr id="5" name="Slide Number Placeholder 4">
            <a:extLst>
              <a:ext uri="{FF2B5EF4-FFF2-40B4-BE49-F238E27FC236}">
                <a16:creationId xmlns:a16="http://schemas.microsoft.com/office/drawing/2014/main" id="{13BE94ED-E69B-4411-A348-84085A5B7591}"/>
              </a:ext>
            </a:extLst>
          </p:cNvPr>
          <p:cNvSpPr>
            <a:spLocks noGrp="1"/>
          </p:cNvSpPr>
          <p:nvPr>
            <p:ph type="sldNum" sz="quarter" idx="12"/>
          </p:nvPr>
        </p:nvSpPr>
        <p:spPr/>
        <p:txBody>
          <a:bodyPr/>
          <a:lstStyle/>
          <a:p>
            <a:fld id="{34B7E4EF-A1BD-40F4-AB7B-04F084DD991D}" type="slidenum">
              <a:rPr lang="en-US" smtClean="0"/>
              <a:t>10</a:t>
            </a:fld>
            <a:endParaRPr lang="en-US" dirty="0"/>
          </a:p>
        </p:txBody>
      </p:sp>
    </p:spTree>
    <p:extLst>
      <p:ext uri="{BB962C8B-B14F-4D97-AF65-F5344CB8AC3E}">
        <p14:creationId xmlns:p14="http://schemas.microsoft.com/office/powerpoint/2010/main" val="740544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40A9-6BA5-46E7-9800-359CF3BB9998}"/>
              </a:ext>
            </a:extLst>
          </p:cNvPr>
          <p:cNvSpPr>
            <a:spLocks noGrp="1"/>
          </p:cNvSpPr>
          <p:nvPr>
            <p:ph type="title"/>
          </p:nvPr>
        </p:nvSpPr>
        <p:spPr/>
        <p:txBody>
          <a:bodyPr/>
          <a:lstStyle/>
          <a:p>
            <a:r>
              <a:rPr lang="en-GB" dirty="0"/>
              <a:t>Feature Extraction (</a:t>
            </a:r>
            <a:r>
              <a:rPr lang="en-GB" dirty="0" err="1"/>
              <a:t>Cont</a:t>
            </a:r>
            <a:r>
              <a:rPr lang="en-GB" dirty="0"/>
              <a:t>)</a:t>
            </a:r>
          </a:p>
        </p:txBody>
      </p:sp>
      <p:sp>
        <p:nvSpPr>
          <p:cNvPr id="3" name="Content Placeholder 2">
            <a:extLst>
              <a:ext uri="{FF2B5EF4-FFF2-40B4-BE49-F238E27FC236}">
                <a16:creationId xmlns:a16="http://schemas.microsoft.com/office/drawing/2014/main" id="{BBEDCABB-202C-450C-ABDF-185F7DAA0BDD}"/>
              </a:ext>
            </a:extLst>
          </p:cNvPr>
          <p:cNvSpPr>
            <a:spLocks noGrp="1"/>
          </p:cNvSpPr>
          <p:nvPr>
            <p:ph sz="half" idx="1"/>
          </p:nvPr>
        </p:nvSpPr>
        <p:spPr/>
        <p:txBody>
          <a:bodyPr>
            <a:normAutofit fontScale="92500" lnSpcReduction="20000"/>
          </a:bodyPr>
          <a:lstStyle/>
          <a:p>
            <a:r>
              <a:rPr lang="en-GB" dirty="0"/>
              <a:t>User Recommendations</a:t>
            </a:r>
          </a:p>
          <a:p>
            <a:pPr lvl="1"/>
            <a:r>
              <a:rPr lang="en-GB" dirty="0"/>
              <a:t>Collaborative Filtering</a:t>
            </a:r>
          </a:p>
          <a:p>
            <a:pPr lvl="2"/>
            <a:r>
              <a:rPr lang="en-GB" dirty="0"/>
              <a:t>Features, were user ids, task ids and ratings.</a:t>
            </a:r>
          </a:p>
          <a:p>
            <a:pPr lvl="2"/>
            <a:r>
              <a:rPr lang="en-GB" dirty="0"/>
              <a:t>Fed to SVD++ model</a:t>
            </a:r>
          </a:p>
          <a:p>
            <a:pPr lvl="2"/>
            <a:r>
              <a:rPr lang="en-GB" dirty="0"/>
              <a:t>Matrix Factorisation method</a:t>
            </a:r>
          </a:p>
          <a:p>
            <a:pPr lvl="1"/>
            <a:r>
              <a:rPr lang="en-GB" dirty="0"/>
              <a:t>Item-item similarity based matrix</a:t>
            </a:r>
          </a:p>
          <a:p>
            <a:pPr lvl="2"/>
            <a:r>
              <a:rPr lang="en-GB" dirty="0"/>
              <a:t>Based on term frequency</a:t>
            </a:r>
          </a:p>
          <a:p>
            <a:pPr lvl="3"/>
            <a:r>
              <a:rPr lang="en-GB" dirty="0"/>
              <a:t>Visibility based</a:t>
            </a:r>
          </a:p>
          <a:p>
            <a:pPr lvl="2"/>
            <a:r>
              <a:rPr lang="en-GB" dirty="0"/>
              <a:t>Normalised</a:t>
            </a:r>
          </a:p>
          <a:p>
            <a:pPr lvl="2"/>
            <a:r>
              <a:rPr lang="en-GB" dirty="0"/>
              <a:t>Based on the amount of times an office (term) is passed by the user while finding an office in particular (document)</a:t>
            </a:r>
          </a:p>
          <a:p>
            <a:pPr lvl="2"/>
            <a:r>
              <a:rPr lang="en-GB" dirty="0"/>
              <a:t>Did not apply </a:t>
            </a:r>
            <a:r>
              <a:rPr lang="en-GB" dirty="0" err="1"/>
              <a:t>tf-idf</a:t>
            </a:r>
            <a:endParaRPr lang="en-GB" dirty="0"/>
          </a:p>
          <a:p>
            <a:pPr lvl="3"/>
            <a:r>
              <a:rPr lang="en-GB" dirty="0"/>
              <a:t>matrix scaling was done using one-fold normalisation since a term (a location within the office) appears in every task (a task is equivalent to a document)</a:t>
            </a:r>
          </a:p>
        </p:txBody>
      </p:sp>
      <p:pic>
        <p:nvPicPr>
          <p:cNvPr id="7" name="Content Placeholder 6" descr="A screenshot of a cell phone&#10;&#10;Description automatically generated">
            <a:extLst>
              <a:ext uri="{FF2B5EF4-FFF2-40B4-BE49-F238E27FC236}">
                <a16:creationId xmlns:a16="http://schemas.microsoft.com/office/drawing/2014/main" id="{D67ADABA-5542-4A06-903E-6D3824A4832E}"/>
              </a:ext>
            </a:extLst>
          </p:cNvPr>
          <p:cNvPicPr>
            <a:picLocks noGrp="1" noChangeAspect="1"/>
          </p:cNvPicPr>
          <p:nvPr>
            <p:ph sz="half" idx="2"/>
          </p:nvPr>
        </p:nvPicPr>
        <p:blipFill>
          <a:blip r:embed="rId2"/>
          <a:stretch>
            <a:fillRect/>
          </a:stretch>
        </p:blipFill>
        <p:spPr>
          <a:xfrm>
            <a:off x="5730240" y="2547892"/>
            <a:ext cx="6005203" cy="2106846"/>
          </a:xfrm>
        </p:spPr>
      </p:pic>
      <p:sp>
        <p:nvSpPr>
          <p:cNvPr id="5" name="Slide Number Placeholder 4">
            <a:extLst>
              <a:ext uri="{FF2B5EF4-FFF2-40B4-BE49-F238E27FC236}">
                <a16:creationId xmlns:a16="http://schemas.microsoft.com/office/drawing/2014/main" id="{FA49C9B8-1615-46CF-8431-26E5EEBA0597}"/>
              </a:ext>
            </a:extLst>
          </p:cNvPr>
          <p:cNvSpPr>
            <a:spLocks noGrp="1"/>
          </p:cNvSpPr>
          <p:nvPr>
            <p:ph type="sldNum" sz="quarter" idx="12"/>
          </p:nvPr>
        </p:nvSpPr>
        <p:spPr/>
        <p:txBody>
          <a:bodyPr/>
          <a:lstStyle/>
          <a:p>
            <a:fld id="{34B7E4EF-A1BD-40F4-AB7B-04F084DD991D}" type="slidenum">
              <a:rPr lang="en-US" smtClean="0"/>
              <a:t>11</a:t>
            </a:fld>
            <a:endParaRPr lang="en-US" dirty="0"/>
          </a:p>
        </p:txBody>
      </p:sp>
    </p:spTree>
    <p:extLst>
      <p:ext uri="{BB962C8B-B14F-4D97-AF65-F5344CB8AC3E}">
        <p14:creationId xmlns:p14="http://schemas.microsoft.com/office/powerpoint/2010/main" val="3861591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F4A2-0D58-435B-AC60-C29070A11CA6}"/>
              </a:ext>
            </a:extLst>
          </p:cNvPr>
          <p:cNvSpPr>
            <a:spLocks noGrp="1"/>
          </p:cNvSpPr>
          <p:nvPr>
            <p:ph type="title"/>
          </p:nvPr>
        </p:nvSpPr>
        <p:spPr/>
        <p:txBody>
          <a:bodyPr/>
          <a:lstStyle/>
          <a:p>
            <a:r>
              <a:rPr lang="en-GB" dirty="0"/>
              <a:t>User-Query Models</a:t>
            </a:r>
          </a:p>
        </p:txBody>
      </p:sp>
      <p:pic>
        <p:nvPicPr>
          <p:cNvPr id="7" name="Content Placeholder 6">
            <a:extLst>
              <a:ext uri="{FF2B5EF4-FFF2-40B4-BE49-F238E27FC236}">
                <a16:creationId xmlns:a16="http://schemas.microsoft.com/office/drawing/2014/main" id="{DF818C56-90C6-4B3A-BA38-EEF035864F83}"/>
              </a:ext>
            </a:extLst>
          </p:cNvPr>
          <p:cNvPicPr>
            <a:picLocks noGrp="1" noChangeAspect="1"/>
          </p:cNvPicPr>
          <p:nvPr>
            <p:ph sz="half" idx="1"/>
          </p:nvPr>
        </p:nvPicPr>
        <p:blipFill>
          <a:blip r:embed="rId2"/>
          <a:stretch>
            <a:fillRect/>
          </a:stretch>
        </p:blipFill>
        <p:spPr>
          <a:xfrm>
            <a:off x="2090707" y="2103438"/>
            <a:ext cx="2616260" cy="3748087"/>
          </a:xfrm>
        </p:spPr>
      </p:pic>
      <p:pic>
        <p:nvPicPr>
          <p:cNvPr id="9" name="Content Placeholder 8">
            <a:extLst>
              <a:ext uri="{FF2B5EF4-FFF2-40B4-BE49-F238E27FC236}">
                <a16:creationId xmlns:a16="http://schemas.microsoft.com/office/drawing/2014/main" id="{0636BD29-8B74-4AB4-BA61-2865E9B91F67}"/>
              </a:ext>
            </a:extLst>
          </p:cNvPr>
          <p:cNvPicPr>
            <a:picLocks noGrp="1" noChangeAspect="1"/>
          </p:cNvPicPr>
          <p:nvPr>
            <p:ph sz="half" idx="2"/>
          </p:nvPr>
        </p:nvPicPr>
        <p:blipFill>
          <a:blip r:embed="rId3"/>
          <a:stretch>
            <a:fillRect/>
          </a:stretch>
        </p:blipFill>
        <p:spPr>
          <a:xfrm>
            <a:off x="7441213" y="2103438"/>
            <a:ext cx="2703898" cy="3748087"/>
          </a:xfrm>
        </p:spPr>
      </p:pic>
      <p:sp>
        <p:nvSpPr>
          <p:cNvPr id="5" name="Slide Number Placeholder 4">
            <a:extLst>
              <a:ext uri="{FF2B5EF4-FFF2-40B4-BE49-F238E27FC236}">
                <a16:creationId xmlns:a16="http://schemas.microsoft.com/office/drawing/2014/main" id="{247BD075-1E97-4977-A5DB-8891B0AD87FC}"/>
              </a:ext>
            </a:extLst>
          </p:cNvPr>
          <p:cNvSpPr>
            <a:spLocks noGrp="1"/>
          </p:cNvSpPr>
          <p:nvPr>
            <p:ph type="sldNum" sz="quarter" idx="12"/>
          </p:nvPr>
        </p:nvSpPr>
        <p:spPr/>
        <p:txBody>
          <a:bodyPr/>
          <a:lstStyle/>
          <a:p>
            <a:fld id="{34B7E4EF-A1BD-40F4-AB7B-04F084DD991D}" type="slidenum">
              <a:rPr lang="en-US" smtClean="0"/>
              <a:t>12</a:t>
            </a:fld>
            <a:endParaRPr lang="en-US" dirty="0"/>
          </a:p>
        </p:txBody>
      </p:sp>
      <p:sp>
        <p:nvSpPr>
          <p:cNvPr id="12" name="TextBox 11">
            <a:extLst>
              <a:ext uri="{FF2B5EF4-FFF2-40B4-BE49-F238E27FC236}">
                <a16:creationId xmlns:a16="http://schemas.microsoft.com/office/drawing/2014/main" id="{42EBC7B5-2E95-4FBB-B983-30690DF04331}"/>
              </a:ext>
            </a:extLst>
          </p:cNvPr>
          <p:cNvSpPr txBox="1"/>
          <p:nvPr/>
        </p:nvSpPr>
        <p:spPr>
          <a:xfrm>
            <a:off x="2090707" y="5939161"/>
            <a:ext cx="2616260" cy="369332"/>
          </a:xfrm>
          <a:prstGeom prst="rect">
            <a:avLst/>
          </a:prstGeom>
          <a:noFill/>
        </p:spPr>
        <p:txBody>
          <a:bodyPr wrap="square" rtlCol="0">
            <a:spAutoFit/>
          </a:bodyPr>
          <a:lstStyle/>
          <a:p>
            <a:pPr algn="ctr"/>
            <a:r>
              <a:rPr lang="en-GB" dirty="0"/>
              <a:t>Intern-Query Model</a:t>
            </a:r>
          </a:p>
        </p:txBody>
      </p:sp>
      <p:sp>
        <p:nvSpPr>
          <p:cNvPr id="13" name="TextBox 12">
            <a:extLst>
              <a:ext uri="{FF2B5EF4-FFF2-40B4-BE49-F238E27FC236}">
                <a16:creationId xmlns:a16="http://schemas.microsoft.com/office/drawing/2014/main" id="{A4488E66-87BD-4390-AB01-25E437621596}"/>
              </a:ext>
            </a:extLst>
          </p:cNvPr>
          <p:cNvSpPr txBox="1"/>
          <p:nvPr/>
        </p:nvSpPr>
        <p:spPr>
          <a:xfrm>
            <a:off x="7528851" y="5939161"/>
            <a:ext cx="2616260" cy="369332"/>
          </a:xfrm>
          <a:prstGeom prst="rect">
            <a:avLst/>
          </a:prstGeom>
          <a:noFill/>
        </p:spPr>
        <p:txBody>
          <a:bodyPr wrap="square" rtlCol="0">
            <a:spAutoFit/>
          </a:bodyPr>
          <a:lstStyle/>
          <a:p>
            <a:pPr algn="ctr"/>
            <a:r>
              <a:rPr lang="en-GB" dirty="0"/>
              <a:t>Visitor-Query Model</a:t>
            </a:r>
          </a:p>
        </p:txBody>
      </p:sp>
    </p:spTree>
    <p:extLst>
      <p:ext uri="{BB962C8B-B14F-4D97-AF65-F5344CB8AC3E}">
        <p14:creationId xmlns:p14="http://schemas.microsoft.com/office/powerpoint/2010/main" val="1626456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490A-19B7-4F13-8745-DD852A4A76DD}"/>
              </a:ext>
            </a:extLst>
          </p:cNvPr>
          <p:cNvSpPr>
            <a:spLocks noGrp="1"/>
          </p:cNvSpPr>
          <p:nvPr>
            <p:ph type="title"/>
          </p:nvPr>
        </p:nvSpPr>
        <p:spPr/>
        <p:txBody>
          <a:bodyPr/>
          <a:lstStyle/>
          <a:p>
            <a:r>
              <a:rPr lang="en-GB" dirty="0"/>
              <a:t>Architecture</a:t>
            </a:r>
          </a:p>
        </p:txBody>
      </p:sp>
      <p:pic>
        <p:nvPicPr>
          <p:cNvPr id="9" name="Content Placeholder 8">
            <a:extLst>
              <a:ext uri="{FF2B5EF4-FFF2-40B4-BE49-F238E27FC236}">
                <a16:creationId xmlns:a16="http://schemas.microsoft.com/office/drawing/2014/main" id="{FC22D2B9-3945-4948-8665-C9E5B25730B5}"/>
              </a:ext>
            </a:extLst>
          </p:cNvPr>
          <p:cNvPicPr>
            <a:picLocks noGrp="1" noChangeAspect="1"/>
          </p:cNvPicPr>
          <p:nvPr>
            <p:ph idx="1"/>
          </p:nvPr>
        </p:nvPicPr>
        <p:blipFill>
          <a:blip r:embed="rId2"/>
          <a:stretch>
            <a:fillRect/>
          </a:stretch>
        </p:blipFill>
        <p:spPr>
          <a:xfrm>
            <a:off x="1280509" y="609600"/>
            <a:ext cx="5668581" cy="5334000"/>
          </a:xfrm>
        </p:spPr>
      </p:pic>
      <p:sp>
        <p:nvSpPr>
          <p:cNvPr id="10" name="Text Placeholder 9">
            <a:extLst>
              <a:ext uri="{FF2B5EF4-FFF2-40B4-BE49-F238E27FC236}">
                <a16:creationId xmlns:a16="http://schemas.microsoft.com/office/drawing/2014/main" id="{E6209893-E85B-429A-B95C-A70EA2EF7A3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GB" dirty="0"/>
              <a:t>Offices Information</a:t>
            </a:r>
          </a:p>
          <a:p>
            <a:pPr marL="742950" lvl="1" indent="-285750">
              <a:buFont typeface="Arial" panose="020B0604020202020204" pitchFamily="34" charset="0"/>
              <a:buChar char="•"/>
            </a:pPr>
            <a:r>
              <a:rPr lang="en-GB" dirty="0"/>
              <a:t>(wandering around)</a:t>
            </a:r>
          </a:p>
          <a:p>
            <a:pPr marL="285750" indent="-285750">
              <a:buFont typeface="Arial" panose="020B0604020202020204" pitchFamily="34" charset="0"/>
              <a:buChar char="•"/>
            </a:pPr>
            <a:r>
              <a:rPr lang="en-GB" dirty="0"/>
              <a:t>Locator</a:t>
            </a:r>
          </a:p>
          <a:p>
            <a:pPr marL="742950" lvl="1" indent="-285750">
              <a:buFont typeface="Arial" panose="020B0604020202020204" pitchFamily="34" charset="0"/>
              <a:buChar char="•"/>
            </a:pPr>
            <a:r>
              <a:rPr lang="en-GB" dirty="0"/>
              <a:t>Intern</a:t>
            </a:r>
          </a:p>
          <a:p>
            <a:pPr marL="1200150" lvl="2" indent="-285750">
              <a:buFont typeface="Arial" panose="020B0604020202020204" pitchFamily="34" charset="0"/>
              <a:buChar char="•"/>
            </a:pPr>
            <a:r>
              <a:rPr lang="en-GB" dirty="0"/>
              <a:t>Step By step process</a:t>
            </a:r>
          </a:p>
          <a:p>
            <a:pPr marL="1657350" lvl="3" indent="-285750">
              <a:buFont typeface="Arial" panose="020B0604020202020204" pitchFamily="34" charset="0"/>
              <a:buChar char="•"/>
            </a:pPr>
            <a:r>
              <a:rPr lang="en-GB" dirty="0"/>
              <a:t>Secretary</a:t>
            </a:r>
          </a:p>
          <a:p>
            <a:pPr marL="1657350" lvl="3" indent="-285750">
              <a:buFont typeface="Arial" panose="020B0604020202020204" pitchFamily="34" charset="0"/>
              <a:buChar char="•"/>
            </a:pPr>
            <a:r>
              <a:rPr lang="en-GB" dirty="0"/>
              <a:t>HR</a:t>
            </a:r>
          </a:p>
          <a:p>
            <a:pPr marL="1657350" lvl="3" indent="-285750">
              <a:buFont typeface="Arial" panose="020B0604020202020204" pitchFamily="34" charset="0"/>
              <a:buChar char="•"/>
            </a:pPr>
            <a:r>
              <a:rPr lang="en-GB" dirty="0"/>
              <a:t>Manager</a:t>
            </a:r>
          </a:p>
          <a:p>
            <a:pPr marL="742950" lvl="1" indent="-285750">
              <a:buFont typeface="Arial" panose="020B0604020202020204" pitchFamily="34" charset="0"/>
              <a:buChar char="•"/>
            </a:pPr>
            <a:r>
              <a:rPr lang="en-GB" dirty="0"/>
              <a:t>Visitor</a:t>
            </a:r>
          </a:p>
          <a:p>
            <a:pPr marL="1200150" lvl="2" indent="-285750">
              <a:buFont typeface="Arial" panose="020B0604020202020204" pitchFamily="34" charset="0"/>
              <a:buChar char="•"/>
            </a:pPr>
            <a:r>
              <a:rPr lang="en-GB" dirty="0"/>
              <a:t>Profiling on:</a:t>
            </a:r>
          </a:p>
          <a:p>
            <a:pPr marL="1657350" lvl="3" indent="-285750">
              <a:buFont typeface="Arial" panose="020B0604020202020204" pitchFamily="34" charset="0"/>
              <a:buChar char="•"/>
            </a:pPr>
            <a:r>
              <a:rPr lang="en-GB" dirty="0"/>
              <a:t>Visit</a:t>
            </a:r>
          </a:p>
          <a:p>
            <a:pPr marL="1657350" lvl="3" indent="-285750">
              <a:buFont typeface="Arial" panose="020B0604020202020204" pitchFamily="34" charset="0"/>
              <a:buChar char="•"/>
            </a:pPr>
            <a:r>
              <a:rPr lang="en-GB" dirty="0"/>
              <a:t>Interview</a:t>
            </a:r>
          </a:p>
          <a:p>
            <a:pPr marL="1657350" lvl="3" indent="-285750">
              <a:buFont typeface="Arial" panose="020B0604020202020204" pitchFamily="34" charset="0"/>
              <a:buChar char="•"/>
            </a:pPr>
            <a:r>
              <a:rPr lang="en-GB" dirty="0"/>
              <a:t>Delivery</a:t>
            </a:r>
          </a:p>
          <a:p>
            <a:pPr marL="285750" indent="-285750">
              <a:buFont typeface="Arial" panose="020B0604020202020204" pitchFamily="34" charset="0"/>
              <a:buChar char="•"/>
            </a:pPr>
            <a:r>
              <a:rPr lang="en-GB" dirty="0"/>
              <a:t>Coffee Machine </a:t>
            </a:r>
          </a:p>
        </p:txBody>
      </p:sp>
      <p:sp>
        <p:nvSpPr>
          <p:cNvPr id="5" name="Slide Number Placeholder 4">
            <a:extLst>
              <a:ext uri="{FF2B5EF4-FFF2-40B4-BE49-F238E27FC236}">
                <a16:creationId xmlns:a16="http://schemas.microsoft.com/office/drawing/2014/main" id="{A6E7F13E-ED66-4121-83BD-1DF643746782}"/>
              </a:ext>
            </a:extLst>
          </p:cNvPr>
          <p:cNvSpPr>
            <a:spLocks noGrp="1"/>
          </p:cNvSpPr>
          <p:nvPr>
            <p:ph type="sldNum" sz="quarter" idx="12"/>
          </p:nvPr>
        </p:nvSpPr>
        <p:spPr/>
        <p:txBody>
          <a:bodyPr/>
          <a:lstStyle/>
          <a:p>
            <a:fld id="{34B7E4EF-A1BD-40F4-AB7B-04F084DD991D}" type="slidenum">
              <a:rPr lang="en-US" smtClean="0"/>
              <a:t>13</a:t>
            </a:fld>
            <a:endParaRPr lang="en-US" dirty="0"/>
          </a:p>
        </p:txBody>
      </p:sp>
    </p:spTree>
    <p:extLst>
      <p:ext uri="{BB962C8B-B14F-4D97-AF65-F5344CB8AC3E}">
        <p14:creationId xmlns:p14="http://schemas.microsoft.com/office/powerpoint/2010/main" val="178511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35F7-62C0-4325-9DD8-A0190C4A3AF7}"/>
              </a:ext>
            </a:extLst>
          </p:cNvPr>
          <p:cNvSpPr>
            <a:spLocks noGrp="1"/>
          </p:cNvSpPr>
          <p:nvPr>
            <p:ph type="ctrTitle"/>
          </p:nvPr>
        </p:nvSpPr>
        <p:spPr/>
        <p:txBody>
          <a:bodyPr/>
          <a:lstStyle/>
          <a:p>
            <a:r>
              <a:rPr lang="en-GB" dirty="0"/>
              <a:t>Testing And Evaluation</a:t>
            </a:r>
          </a:p>
        </p:txBody>
      </p:sp>
      <p:sp>
        <p:nvSpPr>
          <p:cNvPr id="4" name="Slide Number Placeholder 3">
            <a:extLst>
              <a:ext uri="{FF2B5EF4-FFF2-40B4-BE49-F238E27FC236}">
                <a16:creationId xmlns:a16="http://schemas.microsoft.com/office/drawing/2014/main" id="{25C231AC-05F4-4F6D-939C-78AF7B2C2BF5}"/>
              </a:ext>
            </a:extLst>
          </p:cNvPr>
          <p:cNvSpPr>
            <a:spLocks noGrp="1"/>
          </p:cNvSpPr>
          <p:nvPr>
            <p:ph type="sldNum" sz="quarter" idx="12"/>
          </p:nvPr>
        </p:nvSpPr>
        <p:spPr/>
        <p:txBody>
          <a:bodyPr/>
          <a:lstStyle/>
          <a:p>
            <a:fld id="{34B7E4EF-A1BD-40F4-AB7B-04F084DD991D}" type="slidenum">
              <a:rPr lang="en-US" smtClean="0"/>
              <a:t>14</a:t>
            </a:fld>
            <a:endParaRPr lang="en-US" dirty="0"/>
          </a:p>
        </p:txBody>
      </p:sp>
    </p:spTree>
    <p:extLst>
      <p:ext uri="{BB962C8B-B14F-4D97-AF65-F5344CB8AC3E}">
        <p14:creationId xmlns:p14="http://schemas.microsoft.com/office/powerpoint/2010/main" val="330809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20A9-CADC-4AAC-9C53-22ED396DBC81}"/>
              </a:ext>
            </a:extLst>
          </p:cNvPr>
          <p:cNvSpPr>
            <a:spLocks noGrp="1"/>
          </p:cNvSpPr>
          <p:nvPr>
            <p:ph type="title"/>
          </p:nvPr>
        </p:nvSpPr>
        <p:spPr>
          <a:xfrm>
            <a:off x="1066800" y="642594"/>
            <a:ext cx="10058400" cy="1371600"/>
          </a:xfrm>
        </p:spPr>
        <p:txBody>
          <a:bodyPr anchor="ctr">
            <a:normAutofit/>
          </a:bodyPr>
          <a:lstStyle/>
          <a:p>
            <a:r>
              <a:rPr lang="en-GB" dirty="0"/>
              <a:t>Quantitative AR Testing</a:t>
            </a:r>
          </a:p>
        </p:txBody>
      </p:sp>
      <p:sp>
        <p:nvSpPr>
          <p:cNvPr id="5" name="Content Placeholder 4">
            <a:extLst>
              <a:ext uri="{FF2B5EF4-FFF2-40B4-BE49-F238E27FC236}">
                <a16:creationId xmlns:a16="http://schemas.microsoft.com/office/drawing/2014/main" id="{B60CBB50-426C-47B9-9005-19EC2FBD4CF1}"/>
              </a:ext>
            </a:extLst>
          </p:cNvPr>
          <p:cNvSpPr>
            <a:spLocks noGrp="1"/>
          </p:cNvSpPr>
          <p:nvPr>
            <p:ph idx="1"/>
          </p:nvPr>
        </p:nvSpPr>
        <p:spPr>
          <a:xfrm>
            <a:off x="1066800" y="2103120"/>
            <a:ext cx="10058400" cy="3849624"/>
          </a:xfrm>
        </p:spPr>
        <p:txBody>
          <a:bodyPr>
            <a:normAutofit/>
          </a:bodyPr>
          <a:lstStyle/>
          <a:p>
            <a:r>
              <a:rPr lang="en-GB" dirty="0"/>
              <a:t>Testing cannot be done on the algorithms’ performances of the library as developers do not have complete access to the API.</a:t>
            </a:r>
          </a:p>
          <a:p>
            <a:r>
              <a:rPr lang="en-GB" dirty="0"/>
              <a:t>Common methods of the AR app’s tests are on the following component:</a:t>
            </a:r>
          </a:p>
          <a:p>
            <a:pPr lvl="1"/>
            <a:r>
              <a:rPr lang="en-GB" sz="1500" dirty="0"/>
              <a:t>Colour Variance</a:t>
            </a:r>
          </a:p>
          <a:p>
            <a:pPr lvl="1"/>
            <a:r>
              <a:rPr lang="en-GB" sz="1500" dirty="0"/>
              <a:t>Distance Variance</a:t>
            </a:r>
          </a:p>
          <a:p>
            <a:pPr lvl="1"/>
            <a:r>
              <a:rPr lang="en-GB" sz="1500" dirty="0"/>
              <a:t>Orientation Variance</a:t>
            </a:r>
          </a:p>
          <a:p>
            <a:pPr lvl="1"/>
            <a:r>
              <a:rPr lang="en-GB" sz="1500" dirty="0"/>
              <a:t>Occlusion Variance</a:t>
            </a:r>
          </a:p>
          <a:p>
            <a:r>
              <a:rPr lang="en-GB" sz="1700" dirty="0"/>
              <a:t>Each test repeated a total of 21 times</a:t>
            </a:r>
          </a:p>
          <a:p>
            <a:pPr lvl="1"/>
            <a:r>
              <a:rPr lang="en-GB" sz="1500" dirty="0"/>
              <a:t>10 – Image Targets</a:t>
            </a:r>
          </a:p>
          <a:p>
            <a:pPr lvl="1"/>
            <a:r>
              <a:rPr lang="en-GB" sz="1500" dirty="0"/>
              <a:t>11 – Model Targets</a:t>
            </a:r>
          </a:p>
        </p:txBody>
      </p:sp>
      <p:sp>
        <p:nvSpPr>
          <p:cNvPr id="4" name="Slide Number Placeholder 3">
            <a:extLst>
              <a:ext uri="{FF2B5EF4-FFF2-40B4-BE49-F238E27FC236}">
                <a16:creationId xmlns:a16="http://schemas.microsoft.com/office/drawing/2014/main" id="{E25A145F-D501-46B3-B934-59ED39101EEE}"/>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15</a:t>
            </a:fld>
            <a:endParaRPr lang="en-US"/>
          </a:p>
        </p:txBody>
      </p:sp>
    </p:spTree>
    <p:extLst>
      <p:ext uri="{BB962C8B-B14F-4D97-AF65-F5344CB8AC3E}">
        <p14:creationId xmlns:p14="http://schemas.microsoft.com/office/powerpoint/2010/main" val="1848789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Colour Variance</a:t>
            </a:r>
          </a:p>
        </p:txBody>
      </p:sp>
      <p:sp>
        <p:nvSpPr>
          <p:cNvPr id="18" name="Text Placeholder 2">
            <a:extLst>
              <a:ext uri="{FF2B5EF4-FFF2-40B4-BE49-F238E27FC236}">
                <a16:creationId xmlns:a16="http://schemas.microsoft.com/office/drawing/2014/main" id="{3D9FAF73-9BF8-4A01-ACFD-1B77C581E7D8}"/>
              </a:ext>
            </a:extLst>
          </p:cNvPr>
          <p:cNvSpPr>
            <a:spLocks noGrp="1"/>
          </p:cNvSpPr>
          <p:nvPr>
            <p:ph type="body" idx="1"/>
          </p:nvPr>
        </p:nvSpPr>
        <p:spPr>
          <a:xfrm>
            <a:off x="1069848" y="2074334"/>
            <a:ext cx="4663440" cy="640080"/>
          </a:xfrm>
        </p:spPr>
        <p:txBody>
          <a:bodyPr/>
          <a:lstStyle/>
          <a:p>
            <a:pPr algn="ctr"/>
            <a:r>
              <a:rPr lang="en-US" dirty="0"/>
              <a:t>Image Targets</a:t>
            </a:r>
          </a:p>
        </p:txBody>
      </p:sp>
      <p:pic>
        <p:nvPicPr>
          <p:cNvPr id="13" name="Content Placeholder 12">
            <a:extLst>
              <a:ext uri="{FF2B5EF4-FFF2-40B4-BE49-F238E27FC236}">
                <a16:creationId xmlns:a16="http://schemas.microsoft.com/office/drawing/2014/main" id="{B120388F-6F74-4FC0-A026-4B86DF97B55D}"/>
              </a:ext>
            </a:extLst>
          </p:cNvPr>
          <p:cNvPicPr>
            <a:picLocks noGrp="1" noChangeAspect="1"/>
          </p:cNvPicPr>
          <p:nvPr>
            <p:ph sz="half" idx="2"/>
          </p:nvPr>
        </p:nvPicPr>
        <p:blipFill>
          <a:blip r:embed="rId2"/>
          <a:stretch>
            <a:fillRect/>
          </a:stretch>
        </p:blipFill>
        <p:spPr>
          <a:xfrm>
            <a:off x="1069848" y="3301793"/>
            <a:ext cx="4663440" cy="2145182"/>
          </a:xfrm>
          <a:noFill/>
        </p:spPr>
      </p:pic>
      <p:sp>
        <p:nvSpPr>
          <p:cNvPr id="20" name="Text Placeholder 4">
            <a:extLst>
              <a:ext uri="{FF2B5EF4-FFF2-40B4-BE49-F238E27FC236}">
                <a16:creationId xmlns:a16="http://schemas.microsoft.com/office/drawing/2014/main" id="{6138666E-8E65-46A7-97BB-7439A397BCD4}"/>
              </a:ext>
            </a:extLst>
          </p:cNvPr>
          <p:cNvSpPr>
            <a:spLocks noGrp="1"/>
          </p:cNvSpPr>
          <p:nvPr>
            <p:ph type="body" sz="quarter" idx="3"/>
          </p:nvPr>
        </p:nvSpPr>
        <p:spPr>
          <a:xfrm>
            <a:off x="6458712" y="2074334"/>
            <a:ext cx="4663440" cy="640080"/>
          </a:xfrm>
        </p:spPr>
        <p:txBody>
          <a:bodyPr/>
          <a:lstStyle/>
          <a:p>
            <a:pPr algn="ctr"/>
            <a:r>
              <a:rPr lang="en-US" dirty="0"/>
              <a:t>Model Targets</a:t>
            </a:r>
          </a:p>
        </p:txBody>
      </p:sp>
      <p:pic>
        <p:nvPicPr>
          <p:cNvPr id="9" name="Content Placeholder 8">
            <a:extLst>
              <a:ext uri="{FF2B5EF4-FFF2-40B4-BE49-F238E27FC236}">
                <a16:creationId xmlns:a16="http://schemas.microsoft.com/office/drawing/2014/main" id="{4850C066-7188-4F11-BCBB-FED9CE9A68B7}"/>
              </a:ext>
            </a:extLst>
          </p:cNvPr>
          <p:cNvPicPr>
            <a:picLocks noGrp="1" noChangeAspect="1"/>
          </p:cNvPicPr>
          <p:nvPr>
            <p:ph sz="quarter" idx="4"/>
          </p:nvPr>
        </p:nvPicPr>
        <p:blipFill>
          <a:blip r:embed="rId3"/>
          <a:stretch>
            <a:fillRect/>
          </a:stretch>
        </p:blipFill>
        <p:spPr>
          <a:xfrm>
            <a:off x="6458712" y="3261329"/>
            <a:ext cx="4663440" cy="2226792"/>
          </a:xfrm>
          <a:noFill/>
        </p:spPr>
      </p:pic>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16</a:t>
            </a:fld>
            <a:endParaRPr lang="en-US"/>
          </a:p>
        </p:txBody>
      </p:sp>
    </p:spTree>
    <p:extLst>
      <p:ext uri="{BB962C8B-B14F-4D97-AF65-F5344CB8AC3E}">
        <p14:creationId xmlns:p14="http://schemas.microsoft.com/office/powerpoint/2010/main" val="273639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Orientation Variance</a:t>
            </a:r>
          </a:p>
        </p:txBody>
      </p:sp>
      <p:sp>
        <p:nvSpPr>
          <p:cNvPr id="14" name="Text Placeholder 2">
            <a:extLst>
              <a:ext uri="{FF2B5EF4-FFF2-40B4-BE49-F238E27FC236}">
                <a16:creationId xmlns:a16="http://schemas.microsoft.com/office/drawing/2014/main" id="{FC95218F-A4E6-4C68-9184-326AF1AE08E3}"/>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1D46E20D-49B6-4DC6-84BA-414D5C2CE3CA}"/>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17</a:t>
            </a:fld>
            <a:endParaRPr lang="en-US"/>
          </a:p>
        </p:txBody>
      </p:sp>
      <p:pic>
        <p:nvPicPr>
          <p:cNvPr id="11" name="Content Placeholder 10">
            <a:extLst>
              <a:ext uri="{FF2B5EF4-FFF2-40B4-BE49-F238E27FC236}">
                <a16:creationId xmlns:a16="http://schemas.microsoft.com/office/drawing/2014/main" id="{C88A4740-3B10-431B-8DF0-7310E4F14718}"/>
              </a:ext>
            </a:extLst>
          </p:cNvPr>
          <p:cNvPicPr>
            <a:picLocks noGrp="1" noChangeAspect="1"/>
          </p:cNvPicPr>
          <p:nvPr>
            <p:ph sz="half" idx="2"/>
          </p:nvPr>
        </p:nvPicPr>
        <p:blipFill>
          <a:blip r:embed="rId2"/>
          <a:stretch>
            <a:fillRect/>
          </a:stretch>
        </p:blipFill>
        <p:spPr>
          <a:xfrm>
            <a:off x="1069975" y="3248545"/>
            <a:ext cx="4664075" cy="2251622"/>
          </a:xfrm>
        </p:spPr>
      </p:pic>
      <p:pic>
        <p:nvPicPr>
          <p:cNvPr id="19" name="Content Placeholder 18" descr="A picture containing drawing, computer&#10;&#10;Description automatically generated">
            <a:extLst>
              <a:ext uri="{FF2B5EF4-FFF2-40B4-BE49-F238E27FC236}">
                <a16:creationId xmlns:a16="http://schemas.microsoft.com/office/drawing/2014/main" id="{BA391311-0E32-4BB6-9D08-274A4A4C5295}"/>
              </a:ext>
            </a:extLst>
          </p:cNvPr>
          <p:cNvPicPr>
            <a:picLocks noGrp="1" noChangeAspect="1"/>
          </p:cNvPicPr>
          <p:nvPr>
            <p:ph sz="quarter" idx="4"/>
          </p:nvPr>
        </p:nvPicPr>
        <p:blipFill>
          <a:blip r:embed="rId3"/>
          <a:stretch>
            <a:fillRect/>
          </a:stretch>
        </p:blipFill>
        <p:spPr>
          <a:xfrm>
            <a:off x="6457950" y="3224001"/>
            <a:ext cx="4664075" cy="2300711"/>
          </a:xfrm>
        </p:spPr>
      </p:pic>
    </p:spTree>
    <p:extLst>
      <p:ext uri="{BB962C8B-B14F-4D97-AF65-F5344CB8AC3E}">
        <p14:creationId xmlns:p14="http://schemas.microsoft.com/office/powerpoint/2010/main" val="3967100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Distance Variance</a:t>
            </a:r>
          </a:p>
        </p:txBody>
      </p:sp>
      <p:sp>
        <p:nvSpPr>
          <p:cNvPr id="14" name="Text Placeholder 2">
            <a:extLst>
              <a:ext uri="{FF2B5EF4-FFF2-40B4-BE49-F238E27FC236}">
                <a16:creationId xmlns:a16="http://schemas.microsoft.com/office/drawing/2014/main" id="{FC95218F-A4E6-4C68-9184-326AF1AE08E3}"/>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1D46E20D-49B6-4DC6-84BA-414D5C2CE3CA}"/>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18</a:t>
            </a:fld>
            <a:endParaRPr lang="en-US"/>
          </a:p>
        </p:txBody>
      </p:sp>
      <p:pic>
        <p:nvPicPr>
          <p:cNvPr id="8" name="Content Placeholder 7">
            <a:extLst>
              <a:ext uri="{FF2B5EF4-FFF2-40B4-BE49-F238E27FC236}">
                <a16:creationId xmlns:a16="http://schemas.microsoft.com/office/drawing/2014/main" id="{0E47E7FC-A9D7-4DF9-BA95-CF9C03A068A9}"/>
              </a:ext>
            </a:extLst>
          </p:cNvPr>
          <p:cNvPicPr>
            <a:picLocks noGrp="1" noChangeAspect="1"/>
          </p:cNvPicPr>
          <p:nvPr>
            <p:ph sz="half" idx="2"/>
          </p:nvPr>
        </p:nvPicPr>
        <p:blipFill>
          <a:blip r:embed="rId2"/>
          <a:stretch>
            <a:fillRect/>
          </a:stretch>
        </p:blipFill>
        <p:spPr>
          <a:xfrm>
            <a:off x="1069975" y="3335026"/>
            <a:ext cx="4664075" cy="2078660"/>
          </a:xfrm>
        </p:spPr>
      </p:pic>
      <p:pic>
        <p:nvPicPr>
          <p:cNvPr id="13" name="Content Placeholder 12" descr="A close up of a computer&#10;&#10;Description automatically generated">
            <a:extLst>
              <a:ext uri="{FF2B5EF4-FFF2-40B4-BE49-F238E27FC236}">
                <a16:creationId xmlns:a16="http://schemas.microsoft.com/office/drawing/2014/main" id="{A0C87D48-5D35-4C79-9226-E9B872CB94CE}"/>
              </a:ext>
            </a:extLst>
          </p:cNvPr>
          <p:cNvPicPr>
            <a:picLocks noGrp="1" noChangeAspect="1"/>
          </p:cNvPicPr>
          <p:nvPr>
            <p:ph sz="quarter" idx="4"/>
          </p:nvPr>
        </p:nvPicPr>
        <p:blipFill>
          <a:blip r:embed="rId3"/>
          <a:stretch>
            <a:fillRect/>
          </a:stretch>
        </p:blipFill>
        <p:spPr>
          <a:xfrm>
            <a:off x="6281892" y="3335027"/>
            <a:ext cx="5016190" cy="2078660"/>
          </a:xfrm>
        </p:spPr>
      </p:pic>
    </p:spTree>
    <p:extLst>
      <p:ext uri="{BB962C8B-B14F-4D97-AF65-F5344CB8AC3E}">
        <p14:creationId xmlns:p14="http://schemas.microsoft.com/office/powerpoint/2010/main" val="4056056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D61-F265-4B0D-BF1C-50D2A2178C05}"/>
              </a:ext>
            </a:extLst>
          </p:cNvPr>
          <p:cNvSpPr>
            <a:spLocks noGrp="1"/>
          </p:cNvSpPr>
          <p:nvPr>
            <p:ph type="title"/>
          </p:nvPr>
        </p:nvSpPr>
        <p:spPr>
          <a:xfrm>
            <a:off x="1066800" y="642594"/>
            <a:ext cx="10058400" cy="1371600"/>
          </a:xfrm>
        </p:spPr>
        <p:txBody>
          <a:bodyPr anchor="ctr">
            <a:normAutofit/>
          </a:bodyPr>
          <a:lstStyle/>
          <a:p>
            <a:r>
              <a:rPr lang="en-GB" dirty="0"/>
              <a:t>Occlusion Variance</a:t>
            </a:r>
          </a:p>
        </p:txBody>
      </p:sp>
      <p:sp>
        <p:nvSpPr>
          <p:cNvPr id="14" name="Text Placeholder 2">
            <a:extLst>
              <a:ext uri="{FF2B5EF4-FFF2-40B4-BE49-F238E27FC236}">
                <a16:creationId xmlns:a16="http://schemas.microsoft.com/office/drawing/2014/main" id="{DC4ABB13-4C0D-49C2-A26C-2C749DEEA612}"/>
              </a:ext>
            </a:extLst>
          </p:cNvPr>
          <p:cNvSpPr>
            <a:spLocks noGrp="1"/>
          </p:cNvSpPr>
          <p:nvPr>
            <p:ph type="body" idx="1"/>
          </p:nvPr>
        </p:nvSpPr>
        <p:spPr>
          <a:xfrm>
            <a:off x="1069848" y="2074334"/>
            <a:ext cx="4663440" cy="640080"/>
          </a:xfrm>
        </p:spPr>
        <p:txBody>
          <a:bodyPr/>
          <a:lstStyle/>
          <a:p>
            <a:pPr algn="ctr"/>
            <a:r>
              <a:rPr lang="en-US" dirty="0"/>
              <a:t>Image Targets</a:t>
            </a:r>
          </a:p>
        </p:txBody>
      </p:sp>
      <p:sp>
        <p:nvSpPr>
          <p:cNvPr id="16" name="Text Placeholder 4">
            <a:extLst>
              <a:ext uri="{FF2B5EF4-FFF2-40B4-BE49-F238E27FC236}">
                <a16:creationId xmlns:a16="http://schemas.microsoft.com/office/drawing/2014/main" id="{F4B4E707-6B77-4396-89D3-0D79EE75DFF5}"/>
              </a:ext>
            </a:extLst>
          </p:cNvPr>
          <p:cNvSpPr>
            <a:spLocks noGrp="1"/>
          </p:cNvSpPr>
          <p:nvPr>
            <p:ph type="body" sz="quarter" idx="3"/>
          </p:nvPr>
        </p:nvSpPr>
        <p:spPr>
          <a:xfrm>
            <a:off x="6458712" y="2074334"/>
            <a:ext cx="4663440" cy="640080"/>
          </a:xfrm>
        </p:spPr>
        <p:txBody>
          <a:bodyPr/>
          <a:lstStyle/>
          <a:p>
            <a:pPr algn="ctr"/>
            <a:r>
              <a:rPr lang="en-US" dirty="0"/>
              <a:t>Model Targets</a:t>
            </a:r>
          </a:p>
        </p:txBody>
      </p:sp>
      <p:sp>
        <p:nvSpPr>
          <p:cNvPr id="5" name="Slide Number Placeholder 4">
            <a:extLst>
              <a:ext uri="{FF2B5EF4-FFF2-40B4-BE49-F238E27FC236}">
                <a16:creationId xmlns:a16="http://schemas.microsoft.com/office/drawing/2014/main" id="{1C0B0FFA-B7C6-4F37-8A42-A47BD6ACC0B3}"/>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19</a:t>
            </a:fld>
            <a:endParaRPr lang="en-US"/>
          </a:p>
        </p:txBody>
      </p:sp>
      <p:pic>
        <p:nvPicPr>
          <p:cNvPr id="11" name="Content Placeholder 10">
            <a:extLst>
              <a:ext uri="{FF2B5EF4-FFF2-40B4-BE49-F238E27FC236}">
                <a16:creationId xmlns:a16="http://schemas.microsoft.com/office/drawing/2014/main" id="{09205A4F-1474-41DC-A634-4B30FF0C92F7}"/>
              </a:ext>
            </a:extLst>
          </p:cNvPr>
          <p:cNvPicPr>
            <a:picLocks noGrp="1" noChangeAspect="1"/>
          </p:cNvPicPr>
          <p:nvPr>
            <p:ph sz="half" idx="2"/>
          </p:nvPr>
        </p:nvPicPr>
        <p:blipFill>
          <a:blip r:embed="rId2"/>
          <a:stretch>
            <a:fillRect/>
          </a:stretch>
        </p:blipFill>
        <p:spPr>
          <a:xfrm>
            <a:off x="1069975" y="3303754"/>
            <a:ext cx="4664075" cy="2141205"/>
          </a:xfrm>
        </p:spPr>
      </p:pic>
      <p:pic>
        <p:nvPicPr>
          <p:cNvPr id="13" name="Content Placeholder 12">
            <a:extLst>
              <a:ext uri="{FF2B5EF4-FFF2-40B4-BE49-F238E27FC236}">
                <a16:creationId xmlns:a16="http://schemas.microsoft.com/office/drawing/2014/main" id="{F627E347-56B4-4A4C-B807-DAA9322AF168}"/>
              </a:ext>
            </a:extLst>
          </p:cNvPr>
          <p:cNvPicPr>
            <a:picLocks noGrp="1" noChangeAspect="1"/>
          </p:cNvPicPr>
          <p:nvPr>
            <p:ph sz="quarter" idx="4"/>
          </p:nvPr>
        </p:nvPicPr>
        <p:blipFill>
          <a:blip r:embed="rId3"/>
          <a:stretch>
            <a:fillRect/>
          </a:stretch>
        </p:blipFill>
        <p:spPr>
          <a:xfrm>
            <a:off x="6457950" y="3300854"/>
            <a:ext cx="4664075" cy="2147005"/>
          </a:xfrm>
        </p:spPr>
      </p:pic>
    </p:spTree>
    <p:extLst>
      <p:ext uri="{BB962C8B-B14F-4D97-AF65-F5344CB8AC3E}">
        <p14:creationId xmlns:p14="http://schemas.microsoft.com/office/powerpoint/2010/main" val="3619474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303E-8EFE-4CC4-AF94-05F588FEFE18}"/>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DC496138-93E9-4766-ACAA-2FB85AA5F95E}"/>
              </a:ext>
            </a:extLst>
          </p:cNvPr>
          <p:cNvSpPr>
            <a:spLocks noGrp="1"/>
          </p:cNvSpPr>
          <p:nvPr>
            <p:ph idx="1"/>
          </p:nvPr>
        </p:nvSpPr>
        <p:spPr/>
        <p:txBody>
          <a:bodyPr/>
          <a:lstStyle/>
          <a:p>
            <a:r>
              <a:rPr lang="en-GB" dirty="0"/>
              <a:t>Adjusting to a new workplace environment may be stressful to interns and problematic for visitors when coming in to a workplace for a delivery, interview or a visit.</a:t>
            </a:r>
          </a:p>
          <a:p>
            <a:r>
              <a:rPr lang="en-GB" dirty="0"/>
              <a:t>An assistant AR application may help in eliminating or reducing such stress and improving </a:t>
            </a:r>
            <a:r>
              <a:rPr lang="en-GB" dirty="0" err="1"/>
              <a:t>empoloyee’s</a:t>
            </a:r>
            <a:r>
              <a:rPr lang="en-GB" dirty="0"/>
              <a:t> job fitness.</a:t>
            </a:r>
          </a:p>
          <a:p>
            <a:r>
              <a:rPr lang="en-GB" dirty="0"/>
              <a:t>The application would need to make use of a combination of A.I techniques such as object and image recognition as well as user profiling techniques for filtering information</a:t>
            </a:r>
          </a:p>
        </p:txBody>
      </p:sp>
      <p:sp>
        <p:nvSpPr>
          <p:cNvPr id="4" name="Slide Number Placeholder 3">
            <a:extLst>
              <a:ext uri="{FF2B5EF4-FFF2-40B4-BE49-F238E27FC236}">
                <a16:creationId xmlns:a16="http://schemas.microsoft.com/office/drawing/2014/main" id="{FDD91F39-15B7-4153-9C2B-34687CF3D77A}"/>
              </a:ext>
            </a:extLst>
          </p:cNvPr>
          <p:cNvSpPr>
            <a:spLocks noGrp="1"/>
          </p:cNvSpPr>
          <p:nvPr>
            <p:ph type="sldNum" sz="quarter" idx="12"/>
          </p:nvPr>
        </p:nvSpPr>
        <p:spPr/>
        <p:txBody>
          <a:bodyPr/>
          <a:lstStyle/>
          <a:p>
            <a:fld id="{34B7E4EF-A1BD-40F4-AB7B-04F084DD991D}" type="slidenum">
              <a:rPr lang="en-US" smtClean="0"/>
              <a:t>2</a:t>
            </a:fld>
            <a:endParaRPr lang="en-US" dirty="0"/>
          </a:p>
        </p:txBody>
      </p:sp>
    </p:spTree>
    <p:extLst>
      <p:ext uri="{BB962C8B-B14F-4D97-AF65-F5344CB8AC3E}">
        <p14:creationId xmlns:p14="http://schemas.microsoft.com/office/powerpoint/2010/main" val="3860908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20A9-CADC-4AAC-9C53-22ED396DBC81}"/>
              </a:ext>
            </a:extLst>
          </p:cNvPr>
          <p:cNvSpPr>
            <a:spLocks noGrp="1"/>
          </p:cNvSpPr>
          <p:nvPr>
            <p:ph type="title"/>
          </p:nvPr>
        </p:nvSpPr>
        <p:spPr>
          <a:xfrm>
            <a:off x="1066800" y="642594"/>
            <a:ext cx="10058400" cy="1371600"/>
          </a:xfrm>
        </p:spPr>
        <p:txBody>
          <a:bodyPr anchor="ctr">
            <a:normAutofit/>
          </a:bodyPr>
          <a:lstStyle/>
          <a:p>
            <a:r>
              <a:rPr lang="en-GB" dirty="0"/>
              <a:t>Quantitative RS Testing</a:t>
            </a:r>
          </a:p>
        </p:txBody>
      </p:sp>
      <p:sp>
        <p:nvSpPr>
          <p:cNvPr id="5" name="Content Placeholder 4">
            <a:extLst>
              <a:ext uri="{FF2B5EF4-FFF2-40B4-BE49-F238E27FC236}">
                <a16:creationId xmlns:a16="http://schemas.microsoft.com/office/drawing/2014/main" id="{B60CBB50-426C-47B9-9005-19EC2FBD4CF1}"/>
              </a:ext>
            </a:extLst>
          </p:cNvPr>
          <p:cNvSpPr>
            <a:spLocks noGrp="1"/>
          </p:cNvSpPr>
          <p:nvPr>
            <p:ph idx="1"/>
          </p:nvPr>
        </p:nvSpPr>
        <p:spPr>
          <a:xfrm>
            <a:off x="1066800" y="2103120"/>
            <a:ext cx="10058400" cy="3849624"/>
          </a:xfrm>
        </p:spPr>
        <p:txBody>
          <a:bodyPr>
            <a:normAutofit/>
          </a:bodyPr>
          <a:lstStyle/>
          <a:p>
            <a:r>
              <a:rPr lang="en-GB" sz="1500" dirty="0"/>
              <a:t>Baseline Comparison with</a:t>
            </a:r>
          </a:p>
          <a:p>
            <a:pPr lvl="1"/>
            <a:r>
              <a:rPr lang="en-GB" dirty="0" err="1"/>
              <a:t>SlopeOne</a:t>
            </a:r>
            <a:r>
              <a:rPr lang="en-GB" dirty="0"/>
              <a:t>, </a:t>
            </a:r>
            <a:r>
              <a:rPr lang="en-GB" dirty="0" err="1"/>
              <a:t>BaselineOnly</a:t>
            </a:r>
            <a:r>
              <a:rPr lang="en-GB" dirty="0"/>
              <a:t>, Normal Predictor, </a:t>
            </a:r>
            <a:r>
              <a:rPr lang="en-GB" dirty="0" err="1"/>
              <a:t>KnnZscore</a:t>
            </a:r>
            <a:r>
              <a:rPr lang="en-GB" dirty="0"/>
              <a:t>, </a:t>
            </a:r>
            <a:r>
              <a:rPr lang="en-GB" dirty="0" err="1"/>
              <a:t>KnnBasic</a:t>
            </a:r>
            <a:r>
              <a:rPr lang="en-GB" dirty="0"/>
              <a:t>, </a:t>
            </a:r>
            <a:r>
              <a:rPr lang="en-GB" dirty="0" err="1"/>
              <a:t>KnnBaseline</a:t>
            </a:r>
            <a:r>
              <a:rPr lang="en-GB" dirty="0"/>
              <a:t>, SVD, </a:t>
            </a:r>
            <a:r>
              <a:rPr lang="en-GB" dirty="0" err="1"/>
              <a:t>CoClustering</a:t>
            </a:r>
            <a:endParaRPr lang="en-GB" dirty="0"/>
          </a:p>
          <a:p>
            <a:r>
              <a:rPr lang="en-GB" dirty="0"/>
              <a:t>Comparison on MAE and RMSE value</a:t>
            </a:r>
          </a:p>
          <a:p>
            <a:pPr lvl="1"/>
            <a:r>
              <a:rPr lang="en-GB" dirty="0"/>
              <a:t>Recent Papers use MAE for comparison</a:t>
            </a:r>
          </a:p>
          <a:p>
            <a:pPr lvl="1"/>
            <a:r>
              <a:rPr lang="en-GB" dirty="0"/>
              <a:t>Older papers use RMSE for comparison</a:t>
            </a:r>
          </a:p>
          <a:p>
            <a:r>
              <a:rPr lang="en-GB" dirty="0"/>
              <a:t>Testing was done separately for each task (Visit, Interview, and Delivery)</a:t>
            </a:r>
          </a:p>
          <a:p>
            <a:pPr lvl="1"/>
            <a:r>
              <a:rPr lang="en-GB" dirty="0"/>
              <a:t>Overall task Mean calculated</a:t>
            </a:r>
          </a:p>
          <a:p>
            <a:r>
              <a:rPr lang="en-GB" dirty="0"/>
              <a:t>Secondary values calculated:</a:t>
            </a:r>
          </a:p>
          <a:p>
            <a:pPr lvl="1"/>
            <a:r>
              <a:rPr lang="en-GB" dirty="0"/>
              <a:t>Test and Fit time</a:t>
            </a:r>
          </a:p>
          <a:p>
            <a:r>
              <a:rPr lang="en-GB" dirty="0" err="1"/>
              <a:t>HyperParameter</a:t>
            </a:r>
            <a:r>
              <a:rPr lang="en-GB" dirty="0"/>
              <a:t> tuning was performed</a:t>
            </a:r>
          </a:p>
        </p:txBody>
      </p:sp>
      <p:sp>
        <p:nvSpPr>
          <p:cNvPr id="4" name="Slide Number Placeholder 3">
            <a:extLst>
              <a:ext uri="{FF2B5EF4-FFF2-40B4-BE49-F238E27FC236}">
                <a16:creationId xmlns:a16="http://schemas.microsoft.com/office/drawing/2014/main" id="{E25A145F-D501-46B3-B934-59ED39101EEE}"/>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20</a:t>
            </a:fld>
            <a:endParaRPr lang="en-US"/>
          </a:p>
        </p:txBody>
      </p:sp>
    </p:spTree>
    <p:extLst>
      <p:ext uri="{BB962C8B-B14F-4D97-AF65-F5344CB8AC3E}">
        <p14:creationId xmlns:p14="http://schemas.microsoft.com/office/powerpoint/2010/main" val="329627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73FA-DC9C-4B27-B159-9F0DF8358B7D}"/>
              </a:ext>
            </a:extLst>
          </p:cNvPr>
          <p:cNvSpPr>
            <a:spLocks noGrp="1"/>
          </p:cNvSpPr>
          <p:nvPr>
            <p:ph type="title"/>
          </p:nvPr>
        </p:nvSpPr>
        <p:spPr>
          <a:xfrm>
            <a:off x="8458200" y="607392"/>
            <a:ext cx="3161963" cy="1645920"/>
          </a:xfrm>
        </p:spPr>
        <p:txBody>
          <a:bodyPr anchor="b">
            <a:normAutofit/>
          </a:bodyPr>
          <a:lstStyle/>
          <a:p>
            <a:r>
              <a:rPr lang="en-GB" dirty="0"/>
              <a:t>Baseline Comparison of Algorithms</a:t>
            </a:r>
          </a:p>
        </p:txBody>
      </p:sp>
      <p:pic>
        <p:nvPicPr>
          <p:cNvPr id="6" name="Content Placeholder 5" descr="A screenshot of a cell phone&#10;&#10;Description automatically generated">
            <a:extLst>
              <a:ext uri="{FF2B5EF4-FFF2-40B4-BE49-F238E27FC236}">
                <a16:creationId xmlns:a16="http://schemas.microsoft.com/office/drawing/2014/main" id="{0EC80591-87AB-498B-B044-02D3382704F7}"/>
              </a:ext>
            </a:extLst>
          </p:cNvPr>
          <p:cNvPicPr>
            <a:picLocks noGrp="1" noChangeAspect="1"/>
          </p:cNvPicPr>
          <p:nvPr>
            <p:ph idx="1"/>
          </p:nvPr>
        </p:nvPicPr>
        <p:blipFill>
          <a:blip r:embed="rId2"/>
          <a:stretch>
            <a:fillRect/>
          </a:stretch>
        </p:blipFill>
        <p:spPr>
          <a:xfrm>
            <a:off x="571837" y="358789"/>
            <a:ext cx="6858000" cy="2143125"/>
          </a:xfrm>
          <a:noFill/>
        </p:spPr>
      </p:pic>
      <p:sp>
        <p:nvSpPr>
          <p:cNvPr id="11" name="Text Placeholder 3">
            <a:extLst>
              <a:ext uri="{FF2B5EF4-FFF2-40B4-BE49-F238E27FC236}">
                <a16:creationId xmlns:a16="http://schemas.microsoft.com/office/drawing/2014/main" id="{81455087-74EF-445D-B181-4CFE4600CEF0}"/>
              </a:ext>
            </a:extLst>
          </p:cNvPr>
          <p:cNvSpPr>
            <a:spLocks noGrp="1"/>
          </p:cNvSpPr>
          <p:nvPr>
            <p:ph type="body" sz="half" idx="2"/>
          </p:nvPr>
        </p:nvSpPr>
        <p:spPr>
          <a:xfrm>
            <a:off x="8458200" y="2336800"/>
            <a:ext cx="3161963" cy="3606800"/>
          </a:xfrm>
        </p:spPr>
        <p:txBody>
          <a:bodyPr/>
          <a:lstStyle/>
          <a:p>
            <a:pPr marL="342900" indent="-342900">
              <a:buFont typeface="+mj-lt"/>
              <a:buAutoNum type="arabicPeriod"/>
            </a:pPr>
            <a:r>
              <a:rPr lang="en-US" dirty="0"/>
              <a:t>Interview</a:t>
            </a:r>
          </a:p>
          <a:p>
            <a:pPr marL="342900" indent="-342900">
              <a:buFont typeface="+mj-lt"/>
              <a:buAutoNum type="arabicPeriod"/>
            </a:pPr>
            <a:r>
              <a:rPr lang="en-US" dirty="0"/>
              <a:t>Delivery</a:t>
            </a:r>
          </a:p>
          <a:p>
            <a:pPr marL="342900" indent="-342900">
              <a:buFont typeface="+mj-lt"/>
              <a:buAutoNum type="arabicPeriod"/>
            </a:pPr>
            <a:r>
              <a:rPr lang="en-US" dirty="0"/>
              <a:t>Visit</a:t>
            </a:r>
          </a:p>
        </p:txBody>
      </p:sp>
      <p:sp>
        <p:nvSpPr>
          <p:cNvPr id="4" name="Slide Number Placeholder 3">
            <a:extLst>
              <a:ext uri="{FF2B5EF4-FFF2-40B4-BE49-F238E27FC236}">
                <a16:creationId xmlns:a16="http://schemas.microsoft.com/office/drawing/2014/main" id="{531C5115-B5EE-4CE2-BBE1-EE876FFC63E4}"/>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21</a:t>
            </a:fld>
            <a:endParaRPr lang="en-US"/>
          </a:p>
        </p:txBody>
      </p:sp>
      <p:pic>
        <p:nvPicPr>
          <p:cNvPr id="8" name="Picture 7" descr="A close up of a map&#10;&#10;Description automatically generated">
            <a:extLst>
              <a:ext uri="{FF2B5EF4-FFF2-40B4-BE49-F238E27FC236}">
                <a16:creationId xmlns:a16="http://schemas.microsoft.com/office/drawing/2014/main" id="{1E6D8157-DB16-4380-B954-12BBF9842C5D}"/>
              </a:ext>
            </a:extLst>
          </p:cNvPr>
          <p:cNvPicPr>
            <a:picLocks noChangeAspect="1"/>
          </p:cNvPicPr>
          <p:nvPr/>
        </p:nvPicPr>
        <p:blipFill>
          <a:blip r:embed="rId3"/>
          <a:stretch>
            <a:fillRect/>
          </a:stretch>
        </p:blipFill>
        <p:spPr>
          <a:xfrm>
            <a:off x="538730" y="2501914"/>
            <a:ext cx="6891107" cy="2222487"/>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4A661B4E-05A9-4890-850E-36AD31A6F763}"/>
              </a:ext>
            </a:extLst>
          </p:cNvPr>
          <p:cNvPicPr>
            <a:picLocks noChangeAspect="1"/>
          </p:cNvPicPr>
          <p:nvPr/>
        </p:nvPicPr>
        <p:blipFill>
          <a:blip r:embed="rId4"/>
          <a:stretch>
            <a:fillRect/>
          </a:stretch>
        </p:blipFill>
        <p:spPr>
          <a:xfrm>
            <a:off x="509608" y="4645039"/>
            <a:ext cx="6949350" cy="2143126"/>
          </a:xfrm>
          <a:prstGeom prst="rect">
            <a:avLst/>
          </a:prstGeom>
        </p:spPr>
      </p:pic>
    </p:spTree>
    <p:extLst>
      <p:ext uri="{BB962C8B-B14F-4D97-AF65-F5344CB8AC3E}">
        <p14:creationId xmlns:p14="http://schemas.microsoft.com/office/powerpoint/2010/main" val="2994317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6C01-DCF9-4111-94D8-1D71FDC28E10}"/>
              </a:ext>
            </a:extLst>
          </p:cNvPr>
          <p:cNvSpPr>
            <a:spLocks noGrp="1"/>
          </p:cNvSpPr>
          <p:nvPr>
            <p:ph type="title"/>
          </p:nvPr>
        </p:nvSpPr>
        <p:spPr/>
        <p:txBody>
          <a:bodyPr/>
          <a:lstStyle/>
          <a:p>
            <a:r>
              <a:rPr lang="en-GB" dirty="0"/>
              <a:t>Baseline Comparison of Algorithms</a:t>
            </a:r>
          </a:p>
        </p:txBody>
      </p:sp>
      <p:pic>
        <p:nvPicPr>
          <p:cNvPr id="7" name="Content Placeholder 6" descr="A screenshot of a social media post&#10;&#10;Description automatically generated">
            <a:extLst>
              <a:ext uri="{FF2B5EF4-FFF2-40B4-BE49-F238E27FC236}">
                <a16:creationId xmlns:a16="http://schemas.microsoft.com/office/drawing/2014/main" id="{CEA5C7D7-5A59-4EB6-802D-F3DF7DF476C7}"/>
              </a:ext>
            </a:extLst>
          </p:cNvPr>
          <p:cNvPicPr>
            <a:picLocks noGrp="1" noChangeAspect="1"/>
          </p:cNvPicPr>
          <p:nvPr>
            <p:ph idx="1"/>
          </p:nvPr>
        </p:nvPicPr>
        <p:blipFill>
          <a:blip r:embed="rId2"/>
          <a:stretch>
            <a:fillRect/>
          </a:stretch>
        </p:blipFill>
        <p:spPr>
          <a:xfrm>
            <a:off x="880862" y="3794759"/>
            <a:ext cx="5821281" cy="2610553"/>
          </a:xfrm>
        </p:spPr>
      </p:pic>
      <p:sp>
        <p:nvSpPr>
          <p:cNvPr id="4" name="Text Placeholder 3">
            <a:extLst>
              <a:ext uri="{FF2B5EF4-FFF2-40B4-BE49-F238E27FC236}">
                <a16:creationId xmlns:a16="http://schemas.microsoft.com/office/drawing/2014/main" id="{225CF205-FE75-4974-95D9-17EEF80A8C7F}"/>
              </a:ext>
            </a:extLst>
          </p:cNvPr>
          <p:cNvSpPr>
            <a:spLocks noGrp="1"/>
          </p:cNvSpPr>
          <p:nvPr>
            <p:ph type="body" sz="half" idx="2"/>
          </p:nvPr>
        </p:nvSpPr>
        <p:spPr/>
        <p:txBody>
          <a:bodyPr/>
          <a:lstStyle/>
          <a:p>
            <a:pPr marL="342900" indent="-342900">
              <a:buFont typeface="+mj-lt"/>
              <a:buAutoNum type="arabicPeriod"/>
            </a:pPr>
            <a:r>
              <a:rPr lang="en-GB" dirty="0"/>
              <a:t>Mean RMSE</a:t>
            </a:r>
          </a:p>
          <a:p>
            <a:pPr marL="342900" indent="-342900">
              <a:buFont typeface="+mj-lt"/>
              <a:buAutoNum type="arabicPeriod"/>
            </a:pPr>
            <a:r>
              <a:rPr lang="en-GB" dirty="0"/>
              <a:t>Mean MAE</a:t>
            </a:r>
          </a:p>
        </p:txBody>
      </p:sp>
      <p:sp>
        <p:nvSpPr>
          <p:cNvPr id="5" name="Slide Number Placeholder 4">
            <a:extLst>
              <a:ext uri="{FF2B5EF4-FFF2-40B4-BE49-F238E27FC236}">
                <a16:creationId xmlns:a16="http://schemas.microsoft.com/office/drawing/2014/main" id="{97DA0023-CA9F-48E0-9452-5D469B00C646}"/>
              </a:ext>
            </a:extLst>
          </p:cNvPr>
          <p:cNvSpPr>
            <a:spLocks noGrp="1"/>
          </p:cNvSpPr>
          <p:nvPr>
            <p:ph type="sldNum" sz="quarter" idx="12"/>
          </p:nvPr>
        </p:nvSpPr>
        <p:spPr/>
        <p:txBody>
          <a:bodyPr/>
          <a:lstStyle/>
          <a:p>
            <a:fld id="{34B7E4EF-A1BD-40F4-AB7B-04F084DD991D}" type="slidenum">
              <a:rPr lang="en-US" smtClean="0"/>
              <a:t>22</a:t>
            </a:fld>
            <a:endParaRPr lang="en-US" dirty="0"/>
          </a:p>
        </p:txBody>
      </p:sp>
      <p:pic>
        <p:nvPicPr>
          <p:cNvPr id="9" name="Picture 8" descr="A screenshot of a social media post&#10;&#10;Description automatically generated">
            <a:extLst>
              <a:ext uri="{FF2B5EF4-FFF2-40B4-BE49-F238E27FC236}">
                <a16:creationId xmlns:a16="http://schemas.microsoft.com/office/drawing/2014/main" id="{9C49AE9B-B025-4504-8CBE-5A344369E68F}"/>
              </a:ext>
            </a:extLst>
          </p:cNvPr>
          <p:cNvPicPr>
            <a:picLocks noChangeAspect="1"/>
          </p:cNvPicPr>
          <p:nvPr/>
        </p:nvPicPr>
        <p:blipFill>
          <a:blip r:embed="rId3"/>
          <a:stretch>
            <a:fillRect/>
          </a:stretch>
        </p:blipFill>
        <p:spPr>
          <a:xfrm>
            <a:off x="875682" y="452688"/>
            <a:ext cx="5826461" cy="2671157"/>
          </a:xfrm>
          <a:prstGeom prst="rect">
            <a:avLst/>
          </a:prstGeom>
        </p:spPr>
      </p:pic>
    </p:spTree>
    <p:extLst>
      <p:ext uri="{BB962C8B-B14F-4D97-AF65-F5344CB8AC3E}">
        <p14:creationId xmlns:p14="http://schemas.microsoft.com/office/powerpoint/2010/main" val="3230835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35CE-74CB-4126-9162-B575CACC6F52}"/>
              </a:ext>
            </a:extLst>
          </p:cNvPr>
          <p:cNvSpPr>
            <a:spLocks noGrp="1"/>
          </p:cNvSpPr>
          <p:nvPr>
            <p:ph type="title"/>
          </p:nvPr>
        </p:nvSpPr>
        <p:spPr/>
        <p:txBody>
          <a:bodyPr/>
          <a:lstStyle/>
          <a:p>
            <a:r>
              <a:rPr lang="en-GB" dirty="0"/>
              <a:t>Quantitative Testing</a:t>
            </a:r>
          </a:p>
        </p:txBody>
      </p:sp>
      <p:sp>
        <p:nvSpPr>
          <p:cNvPr id="3" name="Content Placeholder 2">
            <a:extLst>
              <a:ext uri="{FF2B5EF4-FFF2-40B4-BE49-F238E27FC236}">
                <a16:creationId xmlns:a16="http://schemas.microsoft.com/office/drawing/2014/main" id="{6D48C6CB-4987-4FAF-846D-12AE6402D0AC}"/>
              </a:ext>
            </a:extLst>
          </p:cNvPr>
          <p:cNvSpPr>
            <a:spLocks noGrp="1"/>
          </p:cNvSpPr>
          <p:nvPr>
            <p:ph sz="half" idx="1"/>
          </p:nvPr>
        </p:nvSpPr>
        <p:spPr/>
        <p:txBody>
          <a:bodyPr>
            <a:normAutofit lnSpcReduction="10000"/>
          </a:bodyPr>
          <a:lstStyle/>
          <a:p>
            <a:r>
              <a:rPr lang="en-GB" dirty="0"/>
              <a:t>In total 30 participants participated</a:t>
            </a:r>
          </a:p>
          <a:p>
            <a:pPr lvl="1"/>
            <a:r>
              <a:rPr lang="en-GB" dirty="0"/>
              <a:t>15 CCBill employees</a:t>
            </a:r>
          </a:p>
          <a:p>
            <a:pPr lvl="1"/>
            <a:r>
              <a:rPr lang="en-GB" dirty="0"/>
              <a:t>15 Non-CCBill employees</a:t>
            </a:r>
          </a:p>
          <a:p>
            <a:r>
              <a:rPr lang="en-GB" dirty="0"/>
              <a:t>All of the participants found the application assisting for completing a given task such as locating an office</a:t>
            </a:r>
          </a:p>
          <a:p>
            <a:r>
              <a:rPr lang="en-GB" dirty="0"/>
              <a:t>On average participants found augmented information as helpful (4.23)</a:t>
            </a:r>
          </a:p>
          <a:p>
            <a:r>
              <a:rPr lang="en-GB" dirty="0"/>
              <a:t>On average participants found recommendation system as helpful (4.27)</a:t>
            </a:r>
          </a:p>
          <a:p>
            <a:pPr marL="0" indent="0">
              <a:buNone/>
            </a:pPr>
            <a:endParaRPr lang="en-GB" dirty="0"/>
          </a:p>
          <a:p>
            <a:endParaRPr lang="en-GB" dirty="0"/>
          </a:p>
        </p:txBody>
      </p:sp>
      <p:sp>
        <p:nvSpPr>
          <p:cNvPr id="4" name="Content Placeholder 3">
            <a:extLst>
              <a:ext uri="{FF2B5EF4-FFF2-40B4-BE49-F238E27FC236}">
                <a16:creationId xmlns:a16="http://schemas.microsoft.com/office/drawing/2014/main" id="{72ABD1C6-A0DB-4132-8272-138124C33B61}"/>
              </a:ext>
            </a:extLst>
          </p:cNvPr>
          <p:cNvSpPr>
            <a:spLocks noGrp="1"/>
          </p:cNvSpPr>
          <p:nvPr>
            <p:ph sz="half" idx="2"/>
          </p:nvPr>
        </p:nvSpPr>
        <p:spPr/>
        <p:txBody>
          <a:bodyPr>
            <a:normAutofit lnSpcReduction="10000"/>
          </a:bodyPr>
          <a:lstStyle/>
          <a:p>
            <a:endParaRPr lang="en-GB"/>
          </a:p>
        </p:txBody>
      </p:sp>
      <p:sp>
        <p:nvSpPr>
          <p:cNvPr id="5" name="Slide Number Placeholder 4">
            <a:extLst>
              <a:ext uri="{FF2B5EF4-FFF2-40B4-BE49-F238E27FC236}">
                <a16:creationId xmlns:a16="http://schemas.microsoft.com/office/drawing/2014/main" id="{06A66C44-D693-42C9-B1DD-1CA0C81D5115}"/>
              </a:ext>
            </a:extLst>
          </p:cNvPr>
          <p:cNvSpPr>
            <a:spLocks noGrp="1"/>
          </p:cNvSpPr>
          <p:nvPr>
            <p:ph type="sldNum" sz="quarter" idx="12"/>
          </p:nvPr>
        </p:nvSpPr>
        <p:spPr/>
        <p:txBody>
          <a:bodyPr/>
          <a:lstStyle/>
          <a:p>
            <a:fld id="{34B7E4EF-A1BD-40F4-AB7B-04F084DD991D}" type="slidenum">
              <a:rPr lang="en-US" smtClean="0"/>
              <a:t>23</a:t>
            </a:fld>
            <a:endParaRPr lang="en-US" dirty="0"/>
          </a:p>
        </p:txBody>
      </p:sp>
    </p:spTree>
    <p:extLst>
      <p:ext uri="{BB962C8B-B14F-4D97-AF65-F5344CB8AC3E}">
        <p14:creationId xmlns:p14="http://schemas.microsoft.com/office/powerpoint/2010/main" val="64236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1F28-2D96-49A3-9035-D198F3C8DD7F}"/>
              </a:ext>
            </a:extLst>
          </p:cNvPr>
          <p:cNvSpPr>
            <a:spLocks noGrp="1"/>
          </p:cNvSpPr>
          <p:nvPr>
            <p:ph type="title"/>
          </p:nvPr>
        </p:nvSpPr>
        <p:spPr/>
        <p:txBody>
          <a:bodyPr/>
          <a:lstStyle/>
          <a:p>
            <a:r>
              <a:rPr lang="en-GB" dirty="0"/>
              <a:t>Quantitative Testing (Cont.)</a:t>
            </a:r>
          </a:p>
        </p:txBody>
      </p:sp>
      <p:sp>
        <p:nvSpPr>
          <p:cNvPr id="3" name="Content Placeholder 2">
            <a:extLst>
              <a:ext uri="{FF2B5EF4-FFF2-40B4-BE49-F238E27FC236}">
                <a16:creationId xmlns:a16="http://schemas.microsoft.com/office/drawing/2014/main" id="{426DF30B-33B1-42AB-84E0-CDF15D982FDC}"/>
              </a:ext>
            </a:extLst>
          </p:cNvPr>
          <p:cNvSpPr>
            <a:spLocks noGrp="1"/>
          </p:cNvSpPr>
          <p:nvPr>
            <p:ph sz="half" idx="1"/>
          </p:nvPr>
        </p:nvSpPr>
        <p:spPr/>
        <p:txBody>
          <a:bodyPr>
            <a:normAutofit fontScale="85000" lnSpcReduction="10000"/>
          </a:bodyPr>
          <a:lstStyle/>
          <a:p>
            <a:r>
              <a:rPr lang="en-GB" dirty="0"/>
              <a:t>On average most participants agreed that the application was not affected by lighting and occlusion (1.63)</a:t>
            </a:r>
          </a:p>
          <a:p>
            <a:r>
              <a:rPr lang="en-GB" dirty="0"/>
              <a:t>Interaction felt like natural and realistic (1.07)</a:t>
            </a:r>
          </a:p>
          <a:p>
            <a:r>
              <a:rPr lang="en-GB" dirty="0"/>
              <a:t>Most users complained on the following issues</a:t>
            </a:r>
          </a:p>
          <a:p>
            <a:pPr lvl="1"/>
            <a:r>
              <a:rPr lang="en-GB" dirty="0"/>
              <a:t>3D map was confusing</a:t>
            </a:r>
          </a:p>
          <a:p>
            <a:pPr lvl="2"/>
            <a:r>
              <a:rPr lang="en-GB" dirty="0"/>
              <a:t>Unfortunately mostly to CCBill participants</a:t>
            </a:r>
          </a:p>
          <a:p>
            <a:pPr lvl="1"/>
            <a:r>
              <a:rPr lang="en-GB" dirty="0"/>
              <a:t>Panning up and down</a:t>
            </a:r>
          </a:p>
          <a:p>
            <a:r>
              <a:rPr lang="en-GB" dirty="0"/>
              <a:t>A greater amount found the application easy to use especially non-CCBill participants</a:t>
            </a:r>
          </a:p>
          <a:p>
            <a:r>
              <a:rPr lang="en-GB" dirty="0"/>
              <a:t>CCBill participants found the recommendation system confusing as to how it functioned.</a:t>
            </a:r>
          </a:p>
        </p:txBody>
      </p:sp>
      <p:sp>
        <p:nvSpPr>
          <p:cNvPr id="4" name="Content Placeholder 3">
            <a:extLst>
              <a:ext uri="{FF2B5EF4-FFF2-40B4-BE49-F238E27FC236}">
                <a16:creationId xmlns:a16="http://schemas.microsoft.com/office/drawing/2014/main" id="{DDD5E380-2408-4FAA-840D-3972D2904A05}"/>
              </a:ext>
            </a:extLst>
          </p:cNvPr>
          <p:cNvSpPr>
            <a:spLocks noGrp="1"/>
          </p:cNvSpPr>
          <p:nvPr>
            <p:ph sz="half" idx="2"/>
          </p:nvPr>
        </p:nvSpPr>
        <p:spPr/>
        <p:txBody>
          <a:bodyPr>
            <a:normAutofit fontScale="85000" lnSpcReduction="10000"/>
          </a:bodyPr>
          <a:lstStyle/>
          <a:p>
            <a:endParaRPr lang="en-GB" dirty="0"/>
          </a:p>
        </p:txBody>
      </p:sp>
      <p:sp>
        <p:nvSpPr>
          <p:cNvPr id="5" name="Slide Number Placeholder 4">
            <a:extLst>
              <a:ext uri="{FF2B5EF4-FFF2-40B4-BE49-F238E27FC236}">
                <a16:creationId xmlns:a16="http://schemas.microsoft.com/office/drawing/2014/main" id="{05E22AF5-C0B4-4C5D-A6F0-315EBA087482}"/>
              </a:ext>
            </a:extLst>
          </p:cNvPr>
          <p:cNvSpPr>
            <a:spLocks noGrp="1"/>
          </p:cNvSpPr>
          <p:nvPr>
            <p:ph type="sldNum" sz="quarter" idx="12"/>
          </p:nvPr>
        </p:nvSpPr>
        <p:spPr/>
        <p:txBody>
          <a:bodyPr/>
          <a:lstStyle/>
          <a:p>
            <a:fld id="{34B7E4EF-A1BD-40F4-AB7B-04F084DD991D}" type="slidenum">
              <a:rPr lang="en-US" smtClean="0"/>
              <a:t>24</a:t>
            </a:fld>
            <a:endParaRPr lang="en-US" dirty="0"/>
          </a:p>
        </p:txBody>
      </p:sp>
    </p:spTree>
    <p:extLst>
      <p:ext uri="{BB962C8B-B14F-4D97-AF65-F5344CB8AC3E}">
        <p14:creationId xmlns:p14="http://schemas.microsoft.com/office/powerpoint/2010/main" val="2533806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1F28-2D96-49A3-9035-D198F3C8DD7F}"/>
              </a:ext>
            </a:extLst>
          </p:cNvPr>
          <p:cNvSpPr>
            <a:spLocks noGrp="1"/>
          </p:cNvSpPr>
          <p:nvPr>
            <p:ph type="title"/>
          </p:nvPr>
        </p:nvSpPr>
        <p:spPr/>
        <p:txBody>
          <a:bodyPr/>
          <a:lstStyle/>
          <a:p>
            <a:r>
              <a:rPr lang="en-GB" dirty="0"/>
              <a:t>Challenges and Limitations</a:t>
            </a:r>
          </a:p>
        </p:txBody>
      </p:sp>
      <p:sp>
        <p:nvSpPr>
          <p:cNvPr id="3" name="Content Placeholder 2">
            <a:extLst>
              <a:ext uri="{FF2B5EF4-FFF2-40B4-BE49-F238E27FC236}">
                <a16:creationId xmlns:a16="http://schemas.microsoft.com/office/drawing/2014/main" id="{426DF30B-33B1-42AB-84E0-CDF15D982FDC}"/>
              </a:ext>
            </a:extLst>
          </p:cNvPr>
          <p:cNvSpPr>
            <a:spLocks noGrp="1"/>
          </p:cNvSpPr>
          <p:nvPr>
            <p:ph sz="half" idx="1"/>
          </p:nvPr>
        </p:nvSpPr>
        <p:spPr/>
        <p:txBody>
          <a:bodyPr>
            <a:normAutofit fontScale="77500" lnSpcReduction="20000"/>
          </a:bodyPr>
          <a:lstStyle/>
          <a:p>
            <a:r>
              <a:rPr lang="en-GB" dirty="0"/>
              <a:t>Choosing the right markers</a:t>
            </a:r>
          </a:p>
          <a:p>
            <a:pPr lvl="1"/>
            <a:r>
              <a:rPr lang="en-GB" dirty="0"/>
              <a:t>Static markers</a:t>
            </a:r>
          </a:p>
          <a:p>
            <a:pPr lvl="1"/>
            <a:r>
              <a:rPr lang="en-GB" dirty="0"/>
              <a:t>Dynamic markers</a:t>
            </a:r>
          </a:p>
          <a:p>
            <a:pPr lvl="2"/>
            <a:r>
              <a:rPr lang="en-GB" dirty="0"/>
              <a:t>Must use deep learning techniques trained on all the variations of the marker.</a:t>
            </a:r>
          </a:p>
          <a:p>
            <a:r>
              <a:rPr lang="en-GB" dirty="0"/>
              <a:t>Choosing the right user profiling to apply depending on the context in which they are used in </a:t>
            </a:r>
          </a:p>
          <a:p>
            <a:pPr lvl="1"/>
            <a:r>
              <a:rPr lang="en-GB" dirty="0"/>
              <a:t>No pre-existing database</a:t>
            </a:r>
          </a:p>
          <a:p>
            <a:r>
              <a:rPr lang="en-GB" dirty="0"/>
              <a:t>Vuforia cannot handle multiple model targets in one Unity scene</a:t>
            </a:r>
          </a:p>
          <a:p>
            <a:pPr lvl="1"/>
            <a:r>
              <a:rPr lang="en-GB" dirty="0"/>
              <a:t>Used image targets </a:t>
            </a:r>
          </a:p>
          <a:p>
            <a:pPr lvl="1"/>
            <a:r>
              <a:rPr lang="en-GB" dirty="0"/>
              <a:t>When activated the respective model target is then activated</a:t>
            </a:r>
          </a:p>
          <a:p>
            <a:pPr lvl="1"/>
            <a:r>
              <a:rPr lang="en-GB" dirty="0"/>
              <a:t>Caused the panning issue where a slight delay occurs due to the application’s inability to quickly switch from image target to model target recognition</a:t>
            </a:r>
          </a:p>
        </p:txBody>
      </p:sp>
      <p:sp>
        <p:nvSpPr>
          <p:cNvPr id="4" name="Content Placeholder 3">
            <a:extLst>
              <a:ext uri="{FF2B5EF4-FFF2-40B4-BE49-F238E27FC236}">
                <a16:creationId xmlns:a16="http://schemas.microsoft.com/office/drawing/2014/main" id="{DDD5E380-2408-4FAA-840D-3972D2904A05}"/>
              </a:ext>
            </a:extLst>
          </p:cNvPr>
          <p:cNvSpPr>
            <a:spLocks noGrp="1"/>
          </p:cNvSpPr>
          <p:nvPr>
            <p:ph sz="half" idx="2"/>
          </p:nvPr>
        </p:nvSpPr>
        <p:spPr/>
        <p:txBody>
          <a:bodyPr>
            <a:normAutofit fontScale="77500" lnSpcReduction="20000"/>
          </a:bodyPr>
          <a:lstStyle/>
          <a:p>
            <a:endParaRPr lang="en-GB" dirty="0"/>
          </a:p>
        </p:txBody>
      </p:sp>
      <p:sp>
        <p:nvSpPr>
          <p:cNvPr id="5" name="Slide Number Placeholder 4">
            <a:extLst>
              <a:ext uri="{FF2B5EF4-FFF2-40B4-BE49-F238E27FC236}">
                <a16:creationId xmlns:a16="http://schemas.microsoft.com/office/drawing/2014/main" id="{05E22AF5-C0B4-4C5D-A6F0-315EBA087482}"/>
              </a:ext>
            </a:extLst>
          </p:cNvPr>
          <p:cNvSpPr>
            <a:spLocks noGrp="1"/>
          </p:cNvSpPr>
          <p:nvPr>
            <p:ph type="sldNum" sz="quarter" idx="12"/>
          </p:nvPr>
        </p:nvSpPr>
        <p:spPr/>
        <p:txBody>
          <a:bodyPr/>
          <a:lstStyle/>
          <a:p>
            <a:fld id="{34B7E4EF-A1BD-40F4-AB7B-04F084DD991D}" type="slidenum">
              <a:rPr lang="en-US" smtClean="0"/>
              <a:t>25</a:t>
            </a:fld>
            <a:endParaRPr lang="en-US" dirty="0"/>
          </a:p>
        </p:txBody>
      </p:sp>
    </p:spTree>
    <p:extLst>
      <p:ext uri="{BB962C8B-B14F-4D97-AF65-F5344CB8AC3E}">
        <p14:creationId xmlns:p14="http://schemas.microsoft.com/office/powerpoint/2010/main" val="1909379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A86E-1D41-4BEB-9773-C4F86211C0DB}"/>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531C3E70-C08E-424A-9A54-5C36238A9816}"/>
              </a:ext>
            </a:extLst>
          </p:cNvPr>
          <p:cNvSpPr>
            <a:spLocks noGrp="1"/>
          </p:cNvSpPr>
          <p:nvPr>
            <p:ph sz="half" idx="1"/>
          </p:nvPr>
        </p:nvSpPr>
        <p:spPr/>
        <p:txBody>
          <a:bodyPr>
            <a:normAutofit fontScale="77500" lnSpcReduction="20000"/>
          </a:bodyPr>
          <a:lstStyle/>
          <a:p>
            <a:r>
              <a:rPr lang="en-GB" dirty="0"/>
              <a:t>Encourage the company gradually improve the recommendation algorithms they apply for profiling.</a:t>
            </a:r>
          </a:p>
          <a:p>
            <a:pPr lvl="1"/>
            <a:r>
              <a:rPr lang="en-GB" dirty="0"/>
              <a:t>Random walk (if without a dataset), then apply an </a:t>
            </a:r>
            <a:r>
              <a:rPr lang="en-GB" dirty="0" err="1"/>
              <a:t>svd</a:t>
            </a:r>
            <a:r>
              <a:rPr lang="en-GB" dirty="0"/>
              <a:t>++, and finally make use of deep learning.</a:t>
            </a:r>
          </a:p>
          <a:p>
            <a:r>
              <a:rPr lang="en-GB" dirty="0"/>
              <a:t>Real World interaction via augmented reality </a:t>
            </a:r>
          </a:p>
          <a:p>
            <a:pPr lvl="1"/>
            <a:r>
              <a:rPr lang="en-GB" dirty="0"/>
              <a:t>Interact with real world devices such as lighting, printers, coffee machines and punch clocks.</a:t>
            </a:r>
          </a:p>
          <a:p>
            <a:pPr lvl="1"/>
            <a:r>
              <a:rPr lang="en-GB" dirty="0"/>
              <a:t>Allow the users to also book an office on the spot when viewing information about it, making use of the company’s shared online calendar.</a:t>
            </a:r>
          </a:p>
          <a:p>
            <a:r>
              <a:rPr lang="en-GB" dirty="0"/>
              <a:t>Include holographic live directions via location based AR</a:t>
            </a:r>
          </a:p>
          <a:p>
            <a:pPr lvl="1"/>
            <a:r>
              <a:rPr lang="en-GB" dirty="0"/>
              <a:t>Would need to switch to </a:t>
            </a:r>
            <a:r>
              <a:rPr lang="en-GB" dirty="0" err="1"/>
              <a:t>ARKit</a:t>
            </a:r>
            <a:r>
              <a:rPr lang="en-GB" dirty="0"/>
              <a:t> or </a:t>
            </a:r>
            <a:r>
              <a:rPr lang="en-GB" dirty="0" err="1"/>
              <a:t>ARCore</a:t>
            </a:r>
            <a:r>
              <a:rPr lang="en-GB" dirty="0"/>
              <a:t> if the company prefers to invest in an indoor positioning system</a:t>
            </a:r>
          </a:p>
          <a:p>
            <a:pPr lvl="1"/>
            <a:r>
              <a:rPr lang="en-GB" dirty="0"/>
              <a:t>Can use Vuforia by feeding the model targets 3D detailed models of the corridors.</a:t>
            </a:r>
          </a:p>
          <a:p>
            <a:endParaRPr lang="en-GB" dirty="0"/>
          </a:p>
          <a:p>
            <a:endParaRPr lang="en-GB" dirty="0"/>
          </a:p>
          <a:p>
            <a:pPr lvl="1"/>
            <a:endParaRPr lang="en-GB" dirty="0"/>
          </a:p>
        </p:txBody>
      </p:sp>
      <p:sp>
        <p:nvSpPr>
          <p:cNvPr id="5" name="Content Placeholder 4">
            <a:extLst>
              <a:ext uri="{FF2B5EF4-FFF2-40B4-BE49-F238E27FC236}">
                <a16:creationId xmlns:a16="http://schemas.microsoft.com/office/drawing/2014/main" id="{5D31C396-229A-4730-B499-C552729D45E2}"/>
              </a:ext>
            </a:extLst>
          </p:cNvPr>
          <p:cNvSpPr>
            <a:spLocks noGrp="1"/>
          </p:cNvSpPr>
          <p:nvPr>
            <p:ph sz="half" idx="2"/>
          </p:nvPr>
        </p:nvSpPr>
        <p:spPr/>
        <p:txBody>
          <a:bodyPr>
            <a:normAutofit fontScale="77500" lnSpcReduction="20000"/>
          </a:bodyPr>
          <a:lstStyle/>
          <a:p>
            <a:endParaRPr lang="en-GB"/>
          </a:p>
        </p:txBody>
      </p:sp>
      <p:sp>
        <p:nvSpPr>
          <p:cNvPr id="4" name="Slide Number Placeholder 3">
            <a:extLst>
              <a:ext uri="{FF2B5EF4-FFF2-40B4-BE49-F238E27FC236}">
                <a16:creationId xmlns:a16="http://schemas.microsoft.com/office/drawing/2014/main" id="{8176BB8F-95F6-475F-9A4D-68F2B4230D9E}"/>
              </a:ext>
            </a:extLst>
          </p:cNvPr>
          <p:cNvSpPr>
            <a:spLocks noGrp="1"/>
          </p:cNvSpPr>
          <p:nvPr>
            <p:ph type="sldNum" sz="quarter" idx="12"/>
          </p:nvPr>
        </p:nvSpPr>
        <p:spPr/>
        <p:txBody>
          <a:bodyPr/>
          <a:lstStyle/>
          <a:p>
            <a:fld id="{34B7E4EF-A1BD-40F4-AB7B-04F084DD991D}" type="slidenum">
              <a:rPr lang="en-US" smtClean="0"/>
              <a:t>26</a:t>
            </a:fld>
            <a:endParaRPr lang="en-US" dirty="0"/>
          </a:p>
        </p:txBody>
      </p:sp>
    </p:spTree>
    <p:extLst>
      <p:ext uri="{BB962C8B-B14F-4D97-AF65-F5344CB8AC3E}">
        <p14:creationId xmlns:p14="http://schemas.microsoft.com/office/powerpoint/2010/main" val="1280785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A86E-1D41-4BEB-9773-C4F86211C0DB}"/>
              </a:ext>
            </a:extLst>
          </p:cNvPr>
          <p:cNvSpPr>
            <a:spLocks noGrp="1"/>
          </p:cNvSpPr>
          <p:nvPr>
            <p:ph type="title"/>
          </p:nvPr>
        </p:nvSpPr>
        <p:spPr/>
        <p:txBody>
          <a:bodyPr/>
          <a:lstStyle/>
          <a:p>
            <a:r>
              <a:rPr lang="en-GB" dirty="0"/>
              <a:t>Future Work (Cont.)</a:t>
            </a:r>
          </a:p>
        </p:txBody>
      </p:sp>
      <p:sp>
        <p:nvSpPr>
          <p:cNvPr id="3" name="Content Placeholder 2">
            <a:extLst>
              <a:ext uri="{FF2B5EF4-FFF2-40B4-BE49-F238E27FC236}">
                <a16:creationId xmlns:a16="http://schemas.microsoft.com/office/drawing/2014/main" id="{531C3E70-C08E-424A-9A54-5C36238A9816}"/>
              </a:ext>
            </a:extLst>
          </p:cNvPr>
          <p:cNvSpPr>
            <a:spLocks noGrp="1"/>
          </p:cNvSpPr>
          <p:nvPr>
            <p:ph sz="half" idx="1"/>
          </p:nvPr>
        </p:nvSpPr>
        <p:spPr/>
        <p:txBody>
          <a:bodyPr>
            <a:normAutofit/>
          </a:bodyPr>
          <a:lstStyle/>
          <a:p>
            <a:r>
              <a:rPr lang="en-GB" dirty="0"/>
              <a:t>Include explainable AI</a:t>
            </a:r>
          </a:p>
          <a:p>
            <a:pPr lvl="1"/>
            <a:r>
              <a:rPr lang="en-GB" dirty="0"/>
              <a:t>Interpret the models applied and their results</a:t>
            </a:r>
          </a:p>
          <a:p>
            <a:pPr lvl="1"/>
            <a:r>
              <a:rPr lang="en-GB" dirty="0"/>
              <a:t>Improves transparency with human-interpretable explanations</a:t>
            </a:r>
          </a:p>
          <a:p>
            <a:pPr marL="274320" lvl="1" indent="0">
              <a:buNone/>
            </a:pPr>
            <a:endParaRPr lang="en-GB" dirty="0"/>
          </a:p>
          <a:p>
            <a:endParaRPr lang="en-GB" dirty="0"/>
          </a:p>
          <a:p>
            <a:endParaRPr lang="en-GB" dirty="0"/>
          </a:p>
          <a:p>
            <a:pPr lvl="1"/>
            <a:endParaRPr lang="en-GB" dirty="0"/>
          </a:p>
        </p:txBody>
      </p:sp>
      <p:sp>
        <p:nvSpPr>
          <p:cNvPr id="5" name="Content Placeholder 4">
            <a:extLst>
              <a:ext uri="{FF2B5EF4-FFF2-40B4-BE49-F238E27FC236}">
                <a16:creationId xmlns:a16="http://schemas.microsoft.com/office/drawing/2014/main" id="{5D31C396-229A-4730-B499-C552729D45E2}"/>
              </a:ext>
            </a:extLst>
          </p:cNvPr>
          <p:cNvSpPr>
            <a:spLocks noGrp="1"/>
          </p:cNvSpPr>
          <p:nvPr>
            <p:ph sz="half" idx="2"/>
          </p:nvPr>
        </p:nvSpPr>
        <p:spPr/>
        <p:txBody>
          <a:bodyPr>
            <a:normAutofit/>
          </a:bodyPr>
          <a:lstStyle/>
          <a:p>
            <a:endParaRPr lang="en-GB"/>
          </a:p>
        </p:txBody>
      </p:sp>
      <p:sp>
        <p:nvSpPr>
          <p:cNvPr id="4" name="Slide Number Placeholder 3">
            <a:extLst>
              <a:ext uri="{FF2B5EF4-FFF2-40B4-BE49-F238E27FC236}">
                <a16:creationId xmlns:a16="http://schemas.microsoft.com/office/drawing/2014/main" id="{8176BB8F-95F6-475F-9A4D-68F2B4230D9E}"/>
              </a:ext>
            </a:extLst>
          </p:cNvPr>
          <p:cNvSpPr>
            <a:spLocks noGrp="1"/>
          </p:cNvSpPr>
          <p:nvPr>
            <p:ph type="sldNum" sz="quarter" idx="12"/>
          </p:nvPr>
        </p:nvSpPr>
        <p:spPr/>
        <p:txBody>
          <a:bodyPr/>
          <a:lstStyle/>
          <a:p>
            <a:fld id="{34B7E4EF-A1BD-40F4-AB7B-04F084DD991D}" type="slidenum">
              <a:rPr lang="en-US" smtClean="0"/>
              <a:t>27</a:t>
            </a:fld>
            <a:endParaRPr lang="en-US" dirty="0"/>
          </a:p>
        </p:txBody>
      </p:sp>
    </p:spTree>
    <p:extLst>
      <p:ext uri="{BB962C8B-B14F-4D97-AF65-F5344CB8AC3E}">
        <p14:creationId xmlns:p14="http://schemas.microsoft.com/office/powerpoint/2010/main" val="1706204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A773-C4E5-477D-926B-67391C2C61C1}"/>
              </a:ext>
            </a:extLst>
          </p:cNvPr>
          <p:cNvSpPr>
            <a:spLocks noGrp="1"/>
          </p:cNvSpPr>
          <p:nvPr>
            <p:ph type="title"/>
          </p:nvPr>
        </p:nvSpPr>
        <p:spPr/>
        <p:txBody>
          <a:bodyPr/>
          <a:lstStyle/>
          <a:p>
            <a:r>
              <a:rPr lang="en-GB" dirty="0"/>
              <a:t>To Conclude…</a:t>
            </a:r>
          </a:p>
        </p:txBody>
      </p:sp>
      <p:sp>
        <p:nvSpPr>
          <p:cNvPr id="3" name="Content Placeholder 2">
            <a:extLst>
              <a:ext uri="{FF2B5EF4-FFF2-40B4-BE49-F238E27FC236}">
                <a16:creationId xmlns:a16="http://schemas.microsoft.com/office/drawing/2014/main" id="{FBBB1E70-4541-4595-B9B0-FB296B66E742}"/>
              </a:ext>
            </a:extLst>
          </p:cNvPr>
          <p:cNvSpPr>
            <a:spLocks noGrp="1"/>
          </p:cNvSpPr>
          <p:nvPr>
            <p:ph idx="1"/>
          </p:nvPr>
        </p:nvSpPr>
        <p:spPr/>
        <p:txBody>
          <a:bodyPr>
            <a:normAutofit lnSpcReduction="10000"/>
          </a:bodyPr>
          <a:lstStyle/>
          <a:p>
            <a:r>
              <a:rPr lang="en-GB" dirty="0"/>
              <a:t>Vuforia traditional CV techniques and deep learning techniques were used in combination to provide the augmented reality side of the application.</a:t>
            </a:r>
          </a:p>
          <a:p>
            <a:r>
              <a:rPr lang="en-GB" dirty="0"/>
              <a:t>Collaborative via SVD++ and item to item based similarity filtering techniques were used to provide the user profiling and recommendation component of the application. </a:t>
            </a:r>
          </a:p>
          <a:p>
            <a:r>
              <a:rPr lang="en-GB" dirty="0"/>
              <a:t>11 markers were used in total including the coffee machine</a:t>
            </a:r>
          </a:p>
          <a:p>
            <a:r>
              <a:rPr lang="en-GB" dirty="0"/>
              <a:t>Quantitative testing for performed on the AR and User profiling components</a:t>
            </a:r>
          </a:p>
          <a:p>
            <a:pPr lvl="1"/>
            <a:r>
              <a:rPr lang="en-GB" dirty="0"/>
              <a:t>Distance, colour, rotation and occlusion variances were tested on the AR component</a:t>
            </a:r>
          </a:p>
          <a:p>
            <a:pPr lvl="1"/>
            <a:r>
              <a:rPr lang="en-GB" dirty="0"/>
              <a:t>SVD++ on average performed best in comparison to other models in baseline testing.</a:t>
            </a:r>
          </a:p>
          <a:p>
            <a:r>
              <a:rPr lang="en-GB" dirty="0"/>
              <a:t>Qualitative testing was performed on the overall application</a:t>
            </a:r>
          </a:p>
          <a:p>
            <a:pPr lvl="1"/>
            <a:r>
              <a:rPr lang="en-GB" dirty="0"/>
              <a:t>On average the system achieved positive and promising results highlighting the applicability of the techniques applied and implemented for the context in which they were used in.</a:t>
            </a:r>
          </a:p>
          <a:p>
            <a:r>
              <a:rPr lang="en-GB" dirty="0"/>
              <a:t>The results seem to be successful. However, one should not ignore or overlook the fact that there will always be room for improvement and innovation.</a:t>
            </a:r>
          </a:p>
        </p:txBody>
      </p:sp>
      <p:sp>
        <p:nvSpPr>
          <p:cNvPr id="4" name="Slide Number Placeholder 3">
            <a:extLst>
              <a:ext uri="{FF2B5EF4-FFF2-40B4-BE49-F238E27FC236}">
                <a16:creationId xmlns:a16="http://schemas.microsoft.com/office/drawing/2014/main" id="{56262EF9-5BCF-4D95-AF67-50CE421927B5}"/>
              </a:ext>
            </a:extLst>
          </p:cNvPr>
          <p:cNvSpPr>
            <a:spLocks noGrp="1"/>
          </p:cNvSpPr>
          <p:nvPr>
            <p:ph type="sldNum" sz="quarter" idx="12"/>
          </p:nvPr>
        </p:nvSpPr>
        <p:spPr/>
        <p:txBody>
          <a:bodyPr/>
          <a:lstStyle/>
          <a:p>
            <a:fld id="{34B7E4EF-A1BD-40F4-AB7B-04F084DD991D}" type="slidenum">
              <a:rPr lang="en-US" smtClean="0"/>
              <a:t>28</a:t>
            </a:fld>
            <a:endParaRPr lang="en-US" dirty="0"/>
          </a:p>
        </p:txBody>
      </p:sp>
    </p:spTree>
    <p:extLst>
      <p:ext uri="{BB962C8B-B14F-4D97-AF65-F5344CB8AC3E}">
        <p14:creationId xmlns:p14="http://schemas.microsoft.com/office/powerpoint/2010/main" val="174064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6009-387A-4622-BDC3-706F3A235B7C}"/>
              </a:ext>
            </a:extLst>
          </p:cNvPr>
          <p:cNvSpPr>
            <a:spLocks noGrp="1"/>
          </p:cNvSpPr>
          <p:nvPr>
            <p:ph type="title"/>
          </p:nvPr>
        </p:nvSpPr>
        <p:spPr>
          <a:xfrm>
            <a:off x="1066800" y="642594"/>
            <a:ext cx="10058400" cy="1371600"/>
          </a:xfrm>
        </p:spPr>
        <p:txBody>
          <a:bodyPr anchor="ctr">
            <a:normAutofit/>
          </a:bodyPr>
          <a:lstStyle/>
          <a:p>
            <a:r>
              <a:rPr lang="en-GB"/>
              <a:t>Acknowledgements</a:t>
            </a:r>
          </a:p>
        </p:txBody>
      </p:sp>
      <p:sp>
        <p:nvSpPr>
          <p:cNvPr id="13" name="Content Placeholder 2">
            <a:extLst>
              <a:ext uri="{FF2B5EF4-FFF2-40B4-BE49-F238E27FC236}">
                <a16:creationId xmlns:a16="http://schemas.microsoft.com/office/drawing/2014/main" id="{77AAC576-6E20-48F7-A0E2-8A03CEBB74DA}"/>
              </a:ext>
            </a:extLst>
          </p:cNvPr>
          <p:cNvSpPr>
            <a:spLocks noGrp="1"/>
          </p:cNvSpPr>
          <p:nvPr>
            <p:ph idx="1"/>
          </p:nvPr>
        </p:nvSpPr>
        <p:spPr>
          <a:xfrm>
            <a:off x="1066800" y="2103120"/>
            <a:ext cx="10058400" cy="3849624"/>
          </a:xfrm>
        </p:spPr>
        <p:txBody>
          <a:bodyPr>
            <a:normAutofit/>
          </a:bodyPr>
          <a:lstStyle/>
          <a:p>
            <a:r>
              <a:rPr lang="en-GB" dirty="0"/>
              <a:t>The faculty for allowing me to perform such research</a:t>
            </a:r>
          </a:p>
          <a:p>
            <a:r>
              <a:rPr lang="en-GB" dirty="0" err="1"/>
              <a:t>Dr.Camilleri</a:t>
            </a:r>
            <a:r>
              <a:rPr lang="en-GB" dirty="0"/>
              <a:t> for her constant support and feedback.</a:t>
            </a:r>
          </a:p>
          <a:p>
            <a:r>
              <a:rPr lang="en-GB" dirty="0"/>
              <a:t>CCBill for allowing me to carry out the research within their workplace.</a:t>
            </a:r>
          </a:p>
        </p:txBody>
      </p:sp>
      <p:sp>
        <p:nvSpPr>
          <p:cNvPr id="4" name="Slide Number Placeholder 3">
            <a:extLst>
              <a:ext uri="{FF2B5EF4-FFF2-40B4-BE49-F238E27FC236}">
                <a16:creationId xmlns:a16="http://schemas.microsoft.com/office/drawing/2014/main" id="{193B7054-4F16-4CE4-8EF5-B484934B3188}"/>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29</a:t>
            </a:fld>
            <a:endParaRPr lang="en-US"/>
          </a:p>
        </p:txBody>
      </p:sp>
    </p:spTree>
    <p:extLst>
      <p:ext uri="{BB962C8B-B14F-4D97-AF65-F5344CB8AC3E}">
        <p14:creationId xmlns:p14="http://schemas.microsoft.com/office/powerpoint/2010/main" val="138591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A5CD-985F-4421-88CF-92C943FAE647}"/>
              </a:ext>
            </a:extLst>
          </p:cNvPr>
          <p:cNvSpPr>
            <a:spLocks noGrp="1"/>
          </p:cNvSpPr>
          <p:nvPr>
            <p:ph type="title"/>
          </p:nvPr>
        </p:nvSpPr>
        <p:spPr/>
        <p:txBody>
          <a:bodyPr/>
          <a:lstStyle/>
          <a:p>
            <a:r>
              <a:rPr lang="en-GB" dirty="0"/>
              <a:t>Aim and objectives</a:t>
            </a:r>
          </a:p>
        </p:txBody>
      </p:sp>
      <p:sp>
        <p:nvSpPr>
          <p:cNvPr id="3" name="Content Placeholder 2">
            <a:extLst>
              <a:ext uri="{FF2B5EF4-FFF2-40B4-BE49-F238E27FC236}">
                <a16:creationId xmlns:a16="http://schemas.microsoft.com/office/drawing/2014/main" id="{87BF9398-03FA-4D11-B162-7910B87DDF86}"/>
              </a:ext>
            </a:extLst>
          </p:cNvPr>
          <p:cNvSpPr>
            <a:spLocks noGrp="1"/>
          </p:cNvSpPr>
          <p:nvPr>
            <p:ph idx="1"/>
          </p:nvPr>
        </p:nvSpPr>
        <p:spPr/>
        <p:txBody>
          <a:bodyPr/>
          <a:lstStyle/>
          <a:p>
            <a:r>
              <a:rPr lang="en-GB" dirty="0"/>
              <a:t>The aim of the final year project is to combine user profiling techniques with image and object recognition and detection and present them in an AR application which in this case was specifically designed for the CCBill Workplace.</a:t>
            </a:r>
          </a:p>
          <a:p>
            <a:r>
              <a:rPr lang="en-GB" dirty="0"/>
              <a:t>The objectives where to perform image and </a:t>
            </a:r>
            <a:r>
              <a:rPr lang="en-GB" dirty="0" err="1"/>
              <a:t>obj</a:t>
            </a:r>
            <a:r>
              <a:rPr lang="en-GB" dirty="0"/>
              <a:t> detection via Vuforia library and overlay information</a:t>
            </a:r>
          </a:p>
          <a:p>
            <a:r>
              <a:rPr lang="en-GB" dirty="0"/>
              <a:t>To perform user profiling to allow the user to view relevant information specified to their needs through collaborative filtering and item to item based similarity via SVD++ model and item to item similarity matrix respectively.</a:t>
            </a:r>
          </a:p>
          <a:p>
            <a:r>
              <a:rPr lang="en-GB" dirty="0"/>
              <a:t>And finally to evaluate the system and the </a:t>
            </a:r>
            <a:r>
              <a:rPr lang="en-GB" dirty="0" err="1"/>
              <a:t>a.i.</a:t>
            </a:r>
            <a:r>
              <a:rPr lang="en-GB" dirty="0"/>
              <a:t> techniques quantitatively and qualitatively</a:t>
            </a:r>
          </a:p>
        </p:txBody>
      </p:sp>
      <p:sp>
        <p:nvSpPr>
          <p:cNvPr id="4" name="Slide Number Placeholder 3">
            <a:extLst>
              <a:ext uri="{FF2B5EF4-FFF2-40B4-BE49-F238E27FC236}">
                <a16:creationId xmlns:a16="http://schemas.microsoft.com/office/drawing/2014/main" id="{448CC9B7-8D92-44FD-A7AD-819FF49985E4}"/>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378114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6009-387A-4622-BDC3-706F3A235B7C}"/>
              </a:ext>
            </a:extLst>
          </p:cNvPr>
          <p:cNvSpPr>
            <a:spLocks noGrp="1"/>
          </p:cNvSpPr>
          <p:nvPr>
            <p:ph type="title"/>
          </p:nvPr>
        </p:nvSpPr>
        <p:spPr>
          <a:xfrm>
            <a:off x="1066800" y="642594"/>
            <a:ext cx="10058400" cy="1371600"/>
          </a:xfrm>
        </p:spPr>
        <p:txBody>
          <a:bodyPr anchor="ctr">
            <a:normAutofit/>
          </a:bodyPr>
          <a:lstStyle/>
          <a:p>
            <a:r>
              <a:rPr lang="en-GB" dirty="0"/>
              <a:t>References</a:t>
            </a:r>
          </a:p>
        </p:txBody>
      </p:sp>
      <p:sp>
        <p:nvSpPr>
          <p:cNvPr id="13" name="Content Placeholder 2">
            <a:extLst>
              <a:ext uri="{FF2B5EF4-FFF2-40B4-BE49-F238E27FC236}">
                <a16:creationId xmlns:a16="http://schemas.microsoft.com/office/drawing/2014/main" id="{77AAC576-6E20-48F7-A0E2-8A03CEBB74DA}"/>
              </a:ext>
            </a:extLst>
          </p:cNvPr>
          <p:cNvSpPr>
            <a:spLocks noGrp="1"/>
          </p:cNvSpPr>
          <p:nvPr>
            <p:ph idx="1"/>
          </p:nvPr>
        </p:nvSpPr>
        <p:spPr>
          <a:xfrm>
            <a:off x="1066800" y="2103120"/>
            <a:ext cx="10058400" cy="3849624"/>
          </a:xfrm>
        </p:spPr>
        <p:txBody>
          <a:bodyPr>
            <a:normAutofit fontScale="92500" lnSpcReduction="20000"/>
          </a:bodyPr>
          <a:lstStyle/>
          <a:p>
            <a:pPr marL="342900" indent="-342900">
              <a:buFont typeface="+mj-lt"/>
              <a:buAutoNum type="arabicParenR"/>
            </a:pPr>
            <a:r>
              <a:rPr lang="en-GB" dirty="0"/>
              <a:t> T. Haritos and N. D. </a:t>
            </a:r>
            <a:r>
              <a:rPr lang="en-GB" dirty="0" err="1"/>
              <a:t>Macchiarella</a:t>
            </a:r>
            <a:r>
              <a:rPr lang="en-GB" dirty="0"/>
              <a:t>, “A mobile application of augmented reality for aerospace maintenance training,” in 24th Digital Avionics Systems Conference, vol. 1, Oct 2005, pp. 5.B.3–5.1.</a:t>
            </a:r>
          </a:p>
          <a:p>
            <a:pPr marL="342900" indent="-342900">
              <a:buFont typeface="+mj-lt"/>
              <a:buAutoNum type="arabicParenR"/>
            </a:pPr>
            <a:r>
              <a:rPr lang="en-GB" dirty="0"/>
              <a:t> C. P. de Miguel, “</a:t>
            </a:r>
            <a:r>
              <a:rPr lang="en-GB" dirty="0" err="1"/>
              <a:t>Arlodge</a:t>
            </a:r>
            <a:r>
              <a:rPr lang="en-GB" dirty="0"/>
              <a:t> : Context-aware recommender system based on augmented reality to assist on the accommodation search process,” 2014.</a:t>
            </a:r>
          </a:p>
          <a:p>
            <a:pPr marL="342900" indent="-342900">
              <a:buFont typeface="+mj-lt"/>
              <a:buAutoNum type="arabicParenR"/>
            </a:pPr>
            <a:r>
              <a:rPr lang="en-GB" dirty="0"/>
              <a:t> F. </a:t>
            </a:r>
            <a:r>
              <a:rPr lang="en-GB" dirty="0" err="1"/>
              <a:t>Cacheda</a:t>
            </a:r>
            <a:r>
              <a:rPr lang="en-GB" dirty="0"/>
              <a:t>, V. Carneiro, D. </a:t>
            </a:r>
            <a:r>
              <a:rPr lang="en-GB" dirty="0" err="1"/>
              <a:t>Ferna´ndez</a:t>
            </a:r>
            <a:r>
              <a:rPr lang="en-GB" dirty="0"/>
              <a:t>, and V. </a:t>
            </a:r>
            <a:r>
              <a:rPr lang="en-GB" dirty="0" err="1"/>
              <a:t>Formoso</a:t>
            </a:r>
            <a:r>
              <a:rPr lang="en-GB" dirty="0"/>
              <a:t>, “Comparison of collaborative ﬁltering algorithms: Limitations of current techniques and proposals for scalable, </a:t>
            </a:r>
            <a:r>
              <a:rPr lang="en-GB" dirty="0" err="1"/>
              <a:t>highperformance</a:t>
            </a:r>
            <a:r>
              <a:rPr lang="en-GB" dirty="0"/>
              <a:t> recommender systems,” TWEB, vol. 5, p. 2, 01 2011.</a:t>
            </a:r>
          </a:p>
          <a:p>
            <a:pPr marL="342900" indent="-342900">
              <a:buFont typeface="+mj-lt"/>
              <a:buAutoNum type="arabicParenR"/>
            </a:pPr>
            <a:r>
              <a:rPr lang="en-GB" dirty="0"/>
              <a:t>Z. Zhang, S. Shang, S. R. Kulkarni, and P. Hui, “Improving augmented reality using recommender systems,” in Proceedings of the 7th ACM Conference on Recommender Systems, ser. </a:t>
            </a:r>
            <a:r>
              <a:rPr lang="en-GB" dirty="0" err="1"/>
              <a:t>RecSys</a:t>
            </a:r>
            <a:r>
              <a:rPr lang="en-GB" dirty="0"/>
              <a:t> ’13. New York, NY, USA: Association for Computing Machinery, 2013, p. 173–176. [Online]. Available: </a:t>
            </a:r>
            <a:r>
              <a:rPr lang="en-GB" dirty="0">
                <a:hlinkClick r:id="rId2"/>
              </a:rPr>
              <a:t>https://doi.org/10.1145/2507157.2507211</a:t>
            </a:r>
            <a:endParaRPr lang="en-GB" dirty="0"/>
          </a:p>
          <a:p>
            <a:pPr marL="342900" indent="-342900">
              <a:buFont typeface="+mj-lt"/>
              <a:buAutoNum type="arabicParenR"/>
            </a:pPr>
            <a:r>
              <a:rPr lang="en-GB" dirty="0"/>
              <a:t>V. </a:t>
            </a:r>
            <a:r>
              <a:rPr lang="en-GB" dirty="0" err="1"/>
              <a:t>Lepetit</a:t>
            </a:r>
            <a:r>
              <a:rPr lang="en-GB" dirty="0"/>
              <a:t>, “On computer vision for augmented reality,” 08 2008, pp. 13 – 16.</a:t>
            </a:r>
          </a:p>
          <a:p>
            <a:pPr marL="342900" indent="-342900">
              <a:buFont typeface="+mj-lt"/>
              <a:buAutoNum type="arabicParenR"/>
            </a:pPr>
            <a:r>
              <a:rPr lang="en-GB" dirty="0"/>
              <a:t>D. </a:t>
            </a:r>
            <a:r>
              <a:rPr lang="en-GB" dirty="0" err="1"/>
              <a:t>Procha´zka</a:t>
            </a:r>
            <a:r>
              <a:rPr lang="en-GB" dirty="0"/>
              <a:t>, O. </a:t>
            </a:r>
            <a:r>
              <a:rPr lang="en-GB" dirty="0" err="1"/>
              <a:t>Popelka</a:t>
            </a:r>
            <a:r>
              <a:rPr lang="en-GB" dirty="0"/>
              <a:t>, T. </a:t>
            </a:r>
            <a:r>
              <a:rPr lang="en-GB" dirty="0" err="1"/>
              <a:t>Koubek</a:t>
            </a:r>
            <a:r>
              <a:rPr lang="en-GB" dirty="0"/>
              <a:t>, J. </a:t>
            </a:r>
            <a:r>
              <a:rPr lang="en-GB" dirty="0" err="1"/>
              <a:t>Landa</a:t>
            </a:r>
            <a:r>
              <a:rPr lang="en-GB" dirty="0"/>
              <a:t>, and J. </a:t>
            </a:r>
            <a:r>
              <a:rPr lang="en-GB" dirty="0" err="1"/>
              <a:t>Kolomaznik</a:t>
            </a:r>
            <a:r>
              <a:rPr lang="en-GB" dirty="0"/>
              <a:t>, “Hybrid </a:t>
            </a:r>
            <a:r>
              <a:rPr lang="en-GB" dirty="0" err="1"/>
              <a:t>surfgolay</a:t>
            </a:r>
            <a:r>
              <a:rPr lang="en-GB" dirty="0"/>
              <a:t> marker detection method for augmented reality applications,” Journal of WSCG, vol. 20, pp. 197–204, 01 2012.</a:t>
            </a:r>
          </a:p>
          <a:p>
            <a:pPr marL="342900" indent="-342900">
              <a:buFont typeface="+mj-lt"/>
              <a:buAutoNum type="arabicParenR"/>
            </a:pPr>
            <a:r>
              <a:rPr lang="en-GB" dirty="0"/>
              <a:t> M. </a:t>
            </a:r>
            <a:r>
              <a:rPr lang="en-GB" dirty="0" err="1"/>
              <a:t>Garon</a:t>
            </a:r>
            <a:r>
              <a:rPr lang="en-GB" dirty="0"/>
              <a:t> and J.-F. Lalonde, “Deep 6-DOF tracking,” IEEE Transactions on Visualization and Computer Graphics, vol. 23, no. 11, 2017.</a:t>
            </a:r>
          </a:p>
          <a:p>
            <a:pPr marL="342900" indent="-342900">
              <a:buFont typeface="+mj-lt"/>
              <a:buAutoNum type="arabicParenR"/>
            </a:pPr>
            <a:endParaRPr lang="en-GB" dirty="0"/>
          </a:p>
        </p:txBody>
      </p:sp>
      <p:sp>
        <p:nvSpPr>
          <p:cNvPr id="4" name="Slide Number Placeholder 3">
            <a:extLst>
              <a:ext uri="{FF2B5EF4-FFF2-40B4-BE49-F238E27FC236}">
                <a16:creationId xmlns:a16="http://schemas.microsoft.com/office/drawing/2014/main" id="{193B7054-4F16-4CE4-8EF5-B484934B3188}"/>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30</a:t>
            </a:fld>
            <a:endParaRPr lang="en-US"/>
          </a:p>
        </p:txBody>
      </p:sp>
    </p:spTree>
    <p:extLst>
      <p:ext uri="{BB962C8B-B14F-4D97-AF65-F5344CB8AC3E}">
        <p14:creationId xmlns:p14="http://schemas.microsoft.com/office/powerpoint/2010/main" val="4024966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77DB-3D72-427F-8D86-5BA72496129A}"/>
              </a:ext>
            </a:extLst>
          </p:cNvPr>
          <p:cNvSpPr>
            <a:spLocks noGrp="1"/>
          </p:cNvSpPr>
          <p:nvPr>
            <p:ph type="title"/>
          </p:nvPr>
        </p:nvSpPr>
        <p:spPr/>
        <p:txBody>
          <a:bodyPr/>
          <a:lstStyle/>
          <a:p>
            <a:r>
              <a:rPr lang="en-GB" dirty="0"/>
              <a:t>Why did you not include a navigation system?</a:t>
            </a:r>
          </a:p>
        </p:txBody>
      </p:sp>
      <p:sp>
        <p:nvSpPr>
          <p:cNvPr id="3" name="Content Placeholder 2">
            <a:extLst>
              <a:ext uri="{FF2B5EF4-FFF2-40B4-BE49-F238E27FC236}">
                <a16:creationId xmlns:a16="http://schemas.microsoft.com/office/drawing/2014/main" id="{4ABFD025-744E-4633-B73D-F7F8FBFA9C22}"/>
              </a:ext>
            </a:extLst>
          </p:cNvPr>
          <p:cNvSpPr>
            <a:spLocks noGrp="1"/>
          </p:cNvSpPr>
          <p:nvPr>
            <p:ph idx="1"/>
          </p:nvPr>
        </p:nvSpPr>
        <p:spPr/>
        <p:txBody>
          <a:bodyPr/>
          <a:lstStyle/>
          <a:p>
            <a:r>
              <a:rPr lang="en-GB" dirty="0"/>
              <a:t>Was not within the scope of my research due to the robustness of the implementation standalone from the implementation I myself made which was also robust in its nature.</a:t>
            </a:r>
          </a:p>
          <a:p>
            <a:r>
              <a:rPr lang="en-GB" dirty="0"/>
              <a:t>Indoor positioning systems</a:t>
            </a:r>
          </a:p>
          <a:p>
            <a:pPr lvl="1"/>
            <a:r>
              <a:rPr lang="en-GB" dirty="0"/>
              <a:t>Can generally be expensive to implement</a:t>
            </a:r>
          </a:p>
          <a:p>
            <a:pPr lvl="1"/>
            <a:r>
              <a:rPr lang="en-GB" dirty="0"/>
              <a:t>The most inexpensive ones are Bluetooth and </a:t>
            </a:r>
            <a:r>
              <a:rPr lang="en-GB" dirty="0" err="1"/>
              <a:t>wifi</a:t>
            </a:r>
            <a:r>
              <a:rPr lang="en-GB" dirty="0"/>
              <a:t> based</a:t>
            </a:r>
          </a:p>
          <a:p>
            <a:pPr lvl="1"/>
            <a:r>
              <a:rPr lang="en-GB" dirty="0"/>
              <a:t>Give a maximum error of 5m (Shah, Darshan &amp; Shah, </a:t>
            </a:r>
            <a:r>
              <a:rPr lang="en-GB" dirty="0" err="1"/>
              <a:t>Kavish</a:t>
            </a:r>
            <a:r>
              <a:rPr lang="en-GB" dirty="0"/>
              <a:t>. (2012). Basic of Wi-Fi based positioning system. )</a:t>
            </a:r>
          </a:p>
          <a:p>
            <a:pPr lvl="0"/>
            <a:r>
              <a:rPr lang="en-GB" sz="1600" dirty="0"/>
              <a:t>Why did you not include live directions?</a:t>
            </a:r>
          </a:p>
          <a:p>
            <a:pPr lvl="1"/>
            <a:r>
              <a:rPr lang="en-GB" sz="1400" dirty="0"/>
              <a:t>Location-based AR</a:t>
            </a:r>
          </a:p>
          <a:p>
            <a:pPr lvl="2"/>
            <a:r>
              <a:rPr lang="en-GB" sz="1300" dirty="0"/>
              <a:t>Indoor positioning system OR 3D photorealistic models of the entire workplace</a:t>
            </a:r>
          </a:p>
          <a:p>
            <a:pPr lvl="2"/>
            <a:r>
              <a:rPr lang="en-GB" sz="1300" dirty="0"/>
              <a:t>Two very robust features</a:t>
            </a:r>
          </a:p>
          <a:p>
            <a:pPr lvl="2"/>
            <a:r>
              <a:rPr lang="en-GB" sz="1300" dirty="0"/>
              <a:t>Going against company’s policy</a:t>
            </a:r>
          </a:p>
          <a:p>
            <a:pPr marL="0" indent="0">
              <a:buNone/>
            </a:pPr>
            <a:endParaRPr lang="en-GB" dirty="0"/>
          </a:p>
        </p:txBody>
      </p:sp>
      <p:sp>
        <p:nvSpPr>
          <p:cNvPr id="4" name="Slide Number Placeholder 3">
            <a:extLst>
              <a:ext uri="{FF2B5EF4-FFF2-40B4-BE49-F238E27FC236}">
                <a16:creationId xmlns:a16="http://schemas.microsoft.com/office/drawing/2014/main" id="{24CC9C1F-2AB6-44CD-B215-82D83234849B}"/>
              </a:ext>
            </a:extLst>
          </p:cNvPr>
          <p:cNvSpPr>
            <a:spLocks noGrp="1"/>
          </p:cNvSpPr>
          <p:nvPr>
            <p:ph type="sldNum" sz="quarter" idx="12"/>
          </p:nvPr>
        </p:nvSpPr>
        <p:spPr/>
        <p:txBody>
          <a:bodyPr/>
          <a:lstStyle/>
          <a:p>
            <a:fld id="{34B7E4EF-A1BD-40F4-AB7B-04F084DD991D}" type="slidenum">
              <a:rPr lang="en-US" smtClean="0"/>
              <a:t>31</a:t>
            </a:fld>
            <a:endParaRPr lang="en-US" dirty="0"/>
          </a:p>
        </p:txBody>
      </p:sp>
    </p:spTree>
    <p:extLst>
      <p:ext uri="{BB962C8B-B14F-4D97-AF65-F5344CB8AC3E}">
        <p14:creationId xmlns:p14="http://schemas.microsoft.com/office/powerpoint/2010/main" val="613167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7907-958E-421A-838E-E36056E5DFAB}"/>
              </a:ext>
            </a:extLst>
          </p:cNvPr>
          <p:cNvSpPr>
            <a:spLocks noGrp="1"/>
          </p:cNvSpPr>
          <p:nvPr>
            <p:ph type="title"/>
          </p:nvPr>
        </p:nvSpPr>
        <p:spPr/>
        <p:txBody>
          <a:bodyPr>
            <a:normAutofit/>
          </a:bodyPr>
          <a:lstStyle/>
          <a:p>
            <a:r>
              <a:rPr lang="en-GB" dirty="0"/>
              <a:t>Why did you create a dataset yourself and about its reliability?</a:t>
            </a:r>
          </a:p>
        </p:txBody>
      </p:sp>
      <p:sp>
        <p:nvSpPr>
          <p:cNvPr id="3" name="Content Placeholder 2">
            <a:extLst>
              <a:ext uri="{FF2B5EF4-FFF2-40B4-BE49-F238E27FC236}">
                <a16:creationId xmlns:a16="http://schemas.microsoft.com/office/drawing/2014/main" id="{77274018-A5EB-4977-9176-FF2D59CAB6DE}"/>
              </a:ext>
            </a:extLst>
          </p:cNvPr>
          <p:cNvSpPr>
            <a:spLocks noGrp="1"/>
          </p:cNvSpPr>
          <p:nvPr>
            <p:ph idx="1"/>
          </p:nvPr>
        </p:nvSpPr>
        <p:spPr/>
        <p:txBody>
          <a:bodyPr/>
          <a:lstStyle/>
          <a:p>
            <a:r>
              <a:rPr lang="en-GB" sz="1600" dirty="0"/>
              <a:t>It is a dataset generated solemnly for the AR prototype.</a:t>
            </a:r>
          </a:p>
          <a:p>
            <a:r>
              <a:rPr lang="en-GB" sz="1600" dirty="0"/>
              <a:t>No similar pre-existing systems.</a:t>
            </a:r>
          </a:p>
          <a:p>
            <a:r>
              <a:rPr lang="en-GB" sz="1600" dirty="0"/>
              <a:t>To test which model best to apply in the current context it was applied to.</a:t>
            </a:r>
          </a:p>
          <a:p>
            <a:endParaRPr lang="en-GB" dirty="0"/>
          </a:p>
        </p:txBody>
      </p:sp>
      <p:sp>
        <p:nvSpPr>
          <p:cNvPr id="4" name="Slide Number Placeholder 3">
            <a:extLst>
              <a:ext uri="{FF2B5EF4-FFF2-40B4-BE49-F238E27FC236}">
                <a16:creationId xmlns:a16="http://schemas.microsoft.com/office/drawing/2014/main" id="{E737BC0B-F5A3-4A78-819B-8DB4B554D68A}"/>
              </a:ext>
            </a:extLst>
          </p:cNvPr>
          <p:cNvSpPr>
            <a:spLocks noGrp="1"/>
          </p:cNvSpPr>
          <p:nvPr>
            <p:ph type="sldNum" sz="quarter" idx="12"/>
          </p:nvPr>
        </p:nvSpPr>
        <p:spPr/>
        <p:txBody>
          <a:bodyPr/>
          <a:lstStyle/>
          <a:p>
            <a:fld id="{34B7E4EF-A1BD-40F4-AB7B-04F084DD991D}" type="slidenum">
              <a:rPr lang="en-US" smtClean="0"/>
              <a:t>32</a:t>
            </a:fld>
            <a:endParaRPr lang="en-US" dirty="0"/>
          </a:p>
        </p:txBody>
      </p:sp>
    </p:spTree>
    <p:extLst>
      <p:ext uri="{BB962C8B-B14F-4D97-AF65-F5344CB8AC3E}">
        <p14:creationId xmlns:p14="http://schemas.microsoft.com/office/powerpoint/2010/main" val="721605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97DB-5EC7-4927-B704-494FB6E85BBE}"/>
              </a:ext>
            </a:extLst>
          </p:cNvPr>
          <p:cNvSpPr>
            <a:spLocks noGrp="1"/>
          </p:cNvSpPr>
          <p:nvPr>
            <p:ph type="title"/>
          </p:nvPr>
        </p:nvSpPr>
        <p:spPr/>
        <p:txBody>
          <a:bodyPr/>
          <a:lstStyle/>
          <a:p>
            <a:r>
              <a:rPr lang="en-GB" dirty="0"/>
              <a:t>How does the RS work?</a:t>
            </a:r>
          </a:p>
        </p:txBody>
      </p:sp>
      <p:sp>
        <p:nvSpPr>
          <p:cNvPr id="3" name="Content Placeholder 2">
            <a:extLst>
              <a:ext uri="{FF2B5EF4-FFF2-40B4-BE49-F238E27FC236}">
                <a16:creationId xmlns:a16="http://schemas.microsoft.com/office/drawing/2014/main" id="{D00856E8-F6C8-4D6D-8D55-D6ED3C90AEA3}"/>
              </a:ext>
            </a:extLst>
          </p:cNvPr>
          <p:cNvSpPr>
            <a:spLocks noGrp="1"/>
          </p:cNvSpPr>
          <p:nvPr>
            <p:ph idx="1"/>
          </p:nvPr>
        </p:nvSpPr>
        <p:spPr/>
        <p:txBody>
          <a:bodyPr/>
          <a:lstStyle/>
          <a:p>
            <a:r>
              <a:rPr lang="en-GB" sz="1600" dirty="0"/>
              <a:t>Two user query models</a:t>
            </a:r>
          </a:p>
          <a:p>
            <a:pPr lvl="1"/>
            <a:r>
              <a:rPr lang="en-GB" dirty="0"/>
              <a:t>Visitor</a:t>
            </a:r>
          </a:p>
          <a:p>
            <a:pPr lvl="2"/>
            <a:r>
              <a:rPr lang="en-GB" dirty="0"/>
              <a:t>Collaborative + Item to item based similarity  -&gt; user query</a:t>
            </a:r>
          </a:p>
          <a:p>
            <a:pPr lvl="1"/>
            <a:r>
              <a:rPr lang="en-GB" dirty="0"/>
              <a:t>Intern</a:t>
            </a:r>
          </a:p>
          <a:p>
            <a:pPr lvl="2"/>
            <a:r>
              <a:rPr lang="en-GB" dirty="0"/>
              <a:t>((Sec/HR/Manager) + (</a:t>
            </a:r>
            <a:r>
              <a:rPr lang="en-GB" dirty="0" err="1"/>
              <a:t>GR,RestRooms,Kitchen</a:t>
            </a:r>
            <a:r>
              <a:rPr lang="en-GB" dirty="0"/>
              <a:t>)) + item to item based -&gt; user query</a:t>
            </a:r>
          </a:p>
          <a:p>
            <a:r>
              <a:rPr lang="en-GB" dirty="0"/>
              <a:t>Singular Value Decomposition</a:t>
            </a:r>
          </a:p>
          <a:p>
            <a:pPr lvl="1"/>
            <a:r>
              <a:rPr lang="en-GB" dirty="0"/>
              <a:t>Decomposing vectors onto orthogonal axes</a:t>
            </a:r>
          </a:p>
          <a:p>
            <a:pPr lvl="1"/>
            <a:r>
              <a:rPr lang="en-GB" dirty="0"/>
              <a:t>Any set of vectors(A) can be expressed in terms of their lengths of projections (S) on some set of orthogonal axes (V)</a:t>
            </a:r>
          </a:p>
          <a:p>
            <a:pPr lvl="1"/>
            <a:r>
              <a:rPr lang="en-GB" dirty="0"/>
              <a:t>SVD++ takes implicit data into consideration hence the ++</a:t>
            </a:r>
          </a:p>
          <a:p>
            <a:pPr lvl="1"/>
            <a:r>
              <a:rPr lang="en-GB" dirty="0"/>
              <a:t>A=</a:t>
            </a:r>
            <a:r>
              <a:rPr lang="en-GB" dirty="0" err="1"/>
              <a:t>U∑Vtranspose</a:t>
            </a:r>
            <a:endParaRPr lang="en-GB" dirty="0"/>
          </a:p>
          <a:p>
            <a:pPr lvl="1"/>
            <a:r>
              <a:rPr lang="en-GB" dirty="0"/>
              <a:t>Firstly compute A.V=S</a:t>
            </a:r>
          </a:p>
          <a:p>
            <a:pPr lvl="2"/>
            <a:r>
              <a:rPr lang="en-GB" dirty="0"/>
              <a:t>A- matrix of points </a:t>
            </a:r>
          </a:p>
          <a:p>
            <a:pPr lvl="2"/>
            <a:r>
              <a:rPr lang="en-GB" dirty="0"/>
              <a:t>V- matrix of decomposition</a:t>
            </a:r>
          </a:p>
          <a:p>
            <a:pPr lvl="2"/>
            <a:r>
              <a:rPr lang="en-GB" dirty="0"/>
              <a:t>S- Matrix of the lengths of projections</a:t>
            </a:r>
          </a:p>
          <a:p>
            <a:pPr marL="548640" lvl="2" indent="0">
              <a:buNone/>
            </a:pPr>
            <a:endParaRPr lang="en-GB" dirty="0"/>
          </a:p>
        </p:txBody>
      </p:sp>
      <p:sp>
        <p:nvSpPr>
          <p:cNvPr id="4" name="Slide Number Placeholder 3">
            <a:extLst>
              <a:ext uri="{FF2B5EF4-FFF2-40B4-BE49-F238E27FC236}">
                <a16:creationId xmlns:a16="http://schemas.microsoft.com/office/drawing/2014/main" id="{24E5AD9C-657B-45E1-8FA4-25271C28D2BD}"/>
              </a:ext>
            </a:extLst>
          </p:cNvPr>
          <p:cNvSpPr>
            <a:spLocks noGrp="1"/>
          </p:cNvSpPr>
          <p:nvPr>
            <p:ph type="sldNum" sz="quarter" idx="12"/>
          </p:nvPr>
        </p:nvSpPr>
        <p:spPr/>
        <p:txBody>
          <a:bodyPr/>
          <a:lstStyle/>
          <a:p>
            <a:fld id="{34B7E4EF-A1BD-40F4-AB7B-04F084DD991D}" type="slidenum">
              <a:rPr lang="en-US" smtClean="0"/>
              <a:t>33</a:t>
            </a:fld>
            <a:endParaRPr lang="en-US" dirty="0"/>
          </a:p>
        </p:txBody>
      </p:sp>
    </p:spTree>
    <p:extLst>
      <p:ext uri="{BB962C8B-B14F-4D97-AF65-F5344CB8AC3E}">
        <p14:creationId xmlns:p14="http://schemas.microsoft.com/office/powerpoint/2010/main" val="3612523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D36A-7989-4FCC-A7E4-93346E676B1C}"/>
              </a:ext>
            </a:extLst>
          </p:cNvPr>
          <p:cNvSpPr>
            <a:spLocks noGrp="1"/>
          </p:cNvSpPr>
          <p:nvPr>
            <p:ph type="title"/>
          </p:nvPr>
        </p:nvSpPr>
        <p:spPr/>
        <p:txBody>
          <a:bodyPr/>
          <a:lstStyle/>
          <a:p>
            <a:r>
              <a:rPr lang="en-GB" dirty="0"/>
              <a:t>How does the RS work? (SVD++ </a:t>
            </a:r>
            <a:r>
              <a:rPr lang="en-GB" dirty="0" err="1"/>
              <a:t>cont</a:t>
            </a:r>
            <a:r>
              <a:rPr lang="en-GB" dirty="0"/>
              <a:t>)</a:t>
            </a:r>
          </a:p>
        </p:txBody>
      </p:sp>
      <p:sp>
        <p:nvSpPr>
          <p:cNvPr id="3" name="Content Placeholder 2">
            <a:extLst>
              <a:ext uri="{FF2B5EF4-FFF2-40B4-BE49-F238E27FC236}">
                <a16:creationId xmlns:a16="http://schemas.microsoft.com/office/drawing/2014/main" id="{B7304963-39AA-44A7-B25E-A033A15D7C79}"/>
              </a:ext>
            </a:extLst>
          </p:cNvPr>
          <p:cNvSpPr>
            <a:spLocks noGrp="1"/>
          </p:cNvSpPr>
          <p:nvPr>
            <p:ph idx="1"/>
          </p:nvPr>
        </p:nvSpPr>
        <p:spPr/>
        <p:txBody>
          <a:bodyPr/>
          <a:lstStyle/>
          <a:p>
            <a:r>
              <a:rPr lang="en-GB" dirty="0"/>
              <a:t>A = </a:t>
            </a:r>
            <a:r>
              <a:rPr lang="en-GB" dirty="0" err="1"/>
              <a:t>Svtranspose</a:t>
            </a:r>
            <a:endParaRPr lang="en-GB" dirty="0"/>
          </a:p>
          <a:p>
            <a:pPr lvl="1"/>
            <a:r>
              <a:rPr lang="en-GB" dirty="0"/>
              <a:t>Any set of vectors (A) can be expressed in terms of their lengths of projections (S) on some set of orthogonal axes (V).</a:t>
            </a:r>
          </a:p>
          <a:p>
            <a:r>
              <a:rPr lang="en-GB" dirty="0"/>
              <a:t>S= U∑</a:t>
            </a:r>
          </a:p>
          <a:p>
            <a:pPr lvl="1"/>
            <a:r>
              <a:rPr lang="en-GB" dirty="0"/>
              <a:t>Compute a column vector containing the lengths of projections of each point on first axis</a:t>
            </a:r>
          </a:p>
          <a:p>
            <a:pPr lvl="1"/>
            <a:r>
              <a:rPr lang="en-GB" dirty="0"/>
              <a:t>Compute a column vector containing the lengths of projections of each point on second axis</a:t>
            </a:r>
          </a:p>
          <a:p>
            <a:pPr lvl="1"/>
            <a:r>
              <a:rPr lang="en-GB" dirty="0"/>
              <a:t>Applying a division concept to the matrix of the two computations and balance them out by an identity matrix</a:t>
            </a:r>
          </a:p>
          <a:p>
            <a:pPr lvl="1"/>
            <a:r>
              <a:rPr lang="en-GB" dirty="0"/>
              <a:t>Hence A=</a:t>
            </a:r>
            <a:r>
              <a:rPr lang="en-GB" dirty="0" err="1"/>
              <a:t>U∑Vtranspose</a:t>
            </a:r>
            <a:endParaRPr lang="en-GB" dirty="0"/>
          </a:p>
          <a:p>
            <a:r>
              <a:rPr lang="en-GB" dirty="0"/>
              <a:t>This works with a utility matrix of user ratings and tasked or locations of interest</a:t>
            </a:r>
          </a:p>
        </p:txBody>
      </p:sp>
      <p:sp>
        <p:nvSpPr>
          <p:cNvPr id="4" name="Slide Number Placeholder 3">
            <a:extLst>
              <a:ext uri="{FF2B5EF4-FFF2-40B4-BE49-F238E27FC236}">
                <a16:creationId xmlns:a16="http://schemas.microsoft.com/office/drawing/2014/main" id="{008FF199-F603-4D1C-A075-FFF8FE2D87BA}"/>
              </a:ext>
            </a:extLst>
          </p:cNvPr>
          <p:cNvSpPr>
            <a:spLocks noGrp="1"/>
          </p:cNvSpPr>
          <p:nvPr>
            <p:ph type="sldNum" sz="quarter" idx="12"/>
          </p:nvPr>
        </p:nvSpPr>
        <p:spPr/>
        <p:txBody>
          <a:bodyPr/>
          <a:lstStyle/>
          <a:p>
            <a:fld id="{34B7E4EF-A1BD-40F4-AB7B-04F084DD991D}" type="slidenum">
              <a:rPr lang="en-US" smtClean="0"/>
              <a:t>34</a:t>
            </a:fld>
            <a:endParaRPr lang="en-US" dirty="0"/>
          </a:p>
        </p:txBody>
      </p:sp>
    </p:spTree>
    <p:extLst>
      <p:ext uri="{BB962C8B-B14F-4D97-AF65-F5344CB8AC3E}">
        <p14:creationId xmlns:p14="http://schemas.microsoft.com/office/powerpoint/2010/main" val="4163166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E61F-AFA0-43EE-A1F2-C3411D217733}"/>
              </a:ext>
            </a:extLst>
          </p:cNvPr>
          <p:cNvSpPr>
            <a:spLocks noGrp="1"/>
          </p:cNvSpPr>
          <p:nvPr>
            <p:ph type="title"/>
          </p:nvPr>
        </p:nvSpPr>
        <p:spPr/>
        <p:txBody>
          <a:bodyPr/>
          <a:lstStyle/>
          <a:p>
            <a:r>
              <a:rPr lang="en-GB" dirty="0"/>
              <a:t>Explain the AR part</a:t>
            </a:r>
          </a:p>
        </p:txBody>
      </p:sp>
      <p:sp>
        <p:nvSpPr>
          <p:cNvPr id="3" name="Content Placeholder 2">
            <a:extLst>
              <a:ext uri="{FF2B5EF4-FFF2-40B4-BE49-F238E27FC236}">
                <a16:creationId xmlns:a16="http://schemas.microsoft.com/office/drawing/2014/main" id="{269D1208-5037-479F-8145-63C0F88DE3B6}"/>
              </a:ext>
            </a:extLst>
          </p:cNvPr>
          <p:cNvSpPr>
            <a:spLocks noGrp="1"/>
          </p:cNvSpPr>
          <p:nvPr>
            <p:ph idx="1"/>
          </p:nvPr>
        </p:nvSpPr>
        <p:spPr/>
        <p:txBody>
          <a:bodyPr/>
          <a:lstStyle/>
          <a:p>
            <a:r>
              <a:rPr lang="en-GB" sz="1600" dirty="0"/>
              <a:t>Two object and image recognition techniques</a:t>
            </a:r>
          </a:p>
          <a:p>
            <a:pPr lvl="1"/>
            <a:r>
              <a:rPr lang="en-GB" dirty="0"/>
              <a:t>Traditional computer vision</a:t>
            </a:r>
          </a:p>
          <a:p>
            <a:pPr lvl="2"/>
            <a:r>
              <a:rPr lang="en-GB" dirty="0"/>
              <a:t>Recognise via edges and contours</a:t>
            </a:r>
          </a:p>
          <a:p>
            <a:pPr lvl="1"/>
            <a:r>
              <a:rPr lang="en-GB" dirty="0"/>
              <a:t>Deep Learning techniques</a:t>
            </a:r>
          </a:p>
          <a:p>
            <a:pPr lvl="2"/>
            <a:r>
              <a:rPr lang="en-GB" dirty="0"/>
              <a:t>CNN</a:t>
            </a:r>
          </a:p>
          <a:p>
            <a:pPr lvl="2"/>
            <a:r>
              <a:rPr lang="en-GB" dirty="0"/>
              <a:t>Fed 3D Object</a:t>
            </a:r>
          </a:p>
          <a:p>
            <a:pPr lvl="2"/>
            <a:r>
              <a:rPr lang="en-GB" dirty="0"/>
              <a:t>Creates frames (builds dataset)</a:t>
            </a:r>
          </a:p>
          <a:p>
            <a:pPr lvl="2"/>
            <a:r>
              <a:rPr lang="en-GB" dirty="0"/>
              <a:t>Estimates pose</a:t>
            </a:r>
          </a:p>
          <a:p>
            <a:pPr lvl="2"/>
            <a:r>
              <a:rPr lang="en-GB" dirty="0"/>
              <a:t>Edges and contours detected in each frame</a:t>
            </a:r>
          </a:p>
          <a:p>
            <a:r>
              <a:rPr lang="en-GB" sz="1600" dirty="0"/>
              <a:t>Not much content with regards to exactly what architectures were applied since commercial library.</a:t>
            </a:r>
          </a:p>
          <a:p>
            <a:endParaRPr lang="en-GB" dirty="0"/>
          </a:p>
        </p:txBody>
      </p:sp>
      <p:sp>
        <p:nvSpPr>
          <p:cNvPr id="4" name="Slide Number Placeholder 3">
            <a:extLst>
              <a:ext uri="{FF2B5EF4-FFF2-40B4-BE49-F238E27FC236}">
                <a16:creationId xmlns:a16="http://schemas.microsoft.com/office/drawing/2014/main" id="{36F2FA93-2F60-4D1C-80A3-B8FDE745CB63}"/>
              </a:ext>
            </a:extLst>
          </p:cNvPr>
          <p:cNvSpPr>
            <a:spLocks noGrp="1"/>
          </p:cNvSpPr>
          <p:nvPr>
            <p:ph type="sldNum" sz="quarter" idx="12"/>
          </p:nvPr>
        </p:nvSpPr>
        <p:spPr/>
        <p:txBody>
          <a:bodyPr/>
          <a:lstStyle/>
          <a:p>
            <a:fld id="{34B7E4EF-A1BD-40F4-AB7B-04F084DD991D}" type="slidenum">
              <a:rPr lang="en-US" smtClean="0"/>
              <a:t>35</a:t>
            </a:fld>
            <a:endParaRPr lang="en-US" dirty="0"/>
          </a:p>
        </p:txBody>
      </p:sp>
    </p:spTree>
    <p:extLst>
      <p:ext uri="{BB962C8B-B14F-4D97-AF65-F5344CB8AC3E}">
        <p14:creationId xmlns:p14="http://schemas.microsoft.com/office/powerpoint/2010/main" val="561663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FCDA-4781-467F-88FB-A6371E628B5E}"/>
              </a:ext>
            </a:extLst>
          </p:cNvPr>
          <p:cNvSpPr>
            <a:spLocks noGrp="1"/>
          </p:cNvSpPr>
          <p:nvPr>
            <p:ph type="title"/>
          </p:nvPr>
        </p:nvSpPr>
        <p:spPr/>
        <p:txBody>
          <a:bodyPr/>
          <a:lstStyle/>
          <a:p>
            <a:r>
              <a:rPr lang="en-GB" dirty="0"/>
              <a:t>What is extended tracking?</a:t>
            </a:r>
          </a:p>
        </p:txBody>
      </p:sp>
      <p:sp>
        <p:nvSpPr>
          <p:cNvPr id="3" name="Content Placeholder 2">
            <a:extLst>
              <a:ext uri="{FF2B5EF4-FFF2-40B4-BE49-F238E27FC236}">
                <a16:creationId xmlns:a16="http://schemas.microsoft.com/office/drawing/2014/main" id="{D62A6DC6-665A-49F3-82D3-45BF6DE2B699}"/>
              </a:ext>
            </a:extLst>
          </p:cNvPr>
          <p:cNvSpPr>
            <a:spLocks noGrp="1"/>
          </p:cNvSpPr>
          <p:nvPr>
            <p:ph idx="1"/>
          </p:nvPr>
        </p:nvSpPr>
        <p:spPr/>
        <p:txBody>
          <a:bodyPr/>
          <a:lstStyle/>
          <a:p>
            <a:r>
              <a:rPr lang="en-GB" sz="1600" dirty="0"/>
              <a:t>Feature which allows Vuforia to track targets using natural features surrounding it.</a:t>
            </a:r>
          </a:p>
          <a:p>
            <a:r>
              <a:rPr lang="en-GB" sz="1600" dirty="0"/>
              <a:t>Vuforia builds a map of features surrounding the target, maintaining detection even though not within camera view.</a:t>
            </a:r>
          </a:p>
          <a:p>
            <a:endParaRPr lang="en-GB" dirty="0"/>
          </a:p>
        </p:txBody>
      </p:sp>
      <p:sp>
        <p:nvSpPr>
          <p:cNvPr id="4" name="Slide Number Placeholder 3">
            <a:extLst>
              <a:ext uri="{FF2B5EF4-FFF2-40B4-BE49-F238E27FC236}">
                <a16:creationId xmlns:a16="http://schemas.microsoft.com/office/drawing/2014/main" id="{4A21ACE2-379A-47AC-944A-F0CDE609E30D}"/>
              </a:ext>
            </a:extLst>
          </p:cNvPr>
          <p:cNvSpPr>
            <a:spLocks noGrp="1"/>
          </p:cNvSpPr>
          <p:nvPr>
            <p:ph type="sldNum" sz="quarter" idx="12"/>
          </p:nvPr>
        </p:nvSpPr>
        <p:spPr/>
        <p:txBody>
          <a:bodyPr/>
          <a:lstStyle/>
          <a:p>
            <a:fld id="{34B7E4EF-A1BD-40F4-AB7B-04F084DD991D}" type="slidenum">
              <a:rPr lang="en-US" smtClean="0"/>
              <a:t>36</a:t>
            </a:fld>
            <a:endParaRPr lang="en-US" dirty="0"/>
          </a:p>
        </p:txBody>
      </p:sp>
    </p:spTree>
    <p:extLst>
      <p:ext uri="{BB962C8B-B14F-4D97-AF65-F5344CB8AC3E}">
        <p14:creationId xmlns:p14="http://schemas.microsoft.com/office/powerpoint/2010/main" val="3621037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94F5D-93E2-4614-8085-6229FD201E12}"/>
              </a:ext>
            </a:extLst>
          </p:cNvPr>
          <p:cNvSpPr>
            <a:spLocks noGrp="1"/>
          </p:cNvSpPr>
          <p:nvPr>
            <p:ph type="title"/>
          </p:nvPr>
        </p:nvSpPr>
        <p:spPr/>
        <p:txBody>
          <a:bodyPr/>
          <a:lstStyle/>
          <a:p>
            <a:r>
              <a:rPr lang="en-GB" dirty="0"/>
              <a:t>How does object recognition works using model targets</a:t>
            </a:r>
          </a:p>
        </p:txBody>
      </p:sp>
      <p:sp>
        <p:nvSpPr>
          <p:cNvPr id="3" name="Content Placeholder 2">
            <a:extLst>
              <a:ext uri="{FF2B5EF4-FFF2-40B4-BE49-F238E27FC236}">
                <a16:creationId xmlns:a16="http://schemas.microsoft.com/office/drawing/2014/main" id="{1B65C631-7A36-440E-A56D-00B8F69904F1}"/>
              </a:ext>
            </a:extLst>
          </p:cNvPr>
          <p:cNvSpPr>
            <a:spLocks noGrp="1"/>
          </p:cNvSpPr>
          <p:nvPr>
            <p:ph idx="1"/>
          </p:nvPr>
        </p:nvSpPr>
        <p:spPr/>
        <p:txBody>
          <a:bodyPr/>
          <a:lstStyle/>
          <a:p>
            <a:r>
              <a:rPr lang="en-GB" sz="1600" dirty="0"/>
              <a:t>Interest point detection </a:t>
            </a:r>
          </a:p>
          <a:p>
            <a:pPr lvl="1"/>
            <a:r>
              <a:rPr lang="en-GB" dirty="0"/>
              <a:t>Works by having a set of template images, capturing the object appearance and pre-deﬁned feature patterns. As features are detected by the tracker, they are compared to the features – interest points – of the template images and the orientation can be calculated</a:t>
            </a:r>
          </a:p>
          <a:p>
            <a:r>
              <a:rPr lang="en-GB" sz="1600" b="1" dirty="0"/>
              <a:t>3D pose estimation</a:t>
            </a:r>
            <a:r>
              <a:rPr lang="en-GB" sz="1600" dirty="0"/>
              <a:t> is a process of predicting the transformation of an object from a user-defined reference pose.</a:t>
            </a:r>
            <a:endParaRPr lang="en-GB" sz="1800" dirty="0"/>
          </a:p>
          <a:p>
            <a:r>
              <a:rPr lang="en-GB" sz="1600" b="1" dirty="0"/>
              <a:t>Points are extracted edges and corners mostly</a:t>
            </a:r>
            <a:endParaRPr lang="en-GB" sz="1800" dirty="0"/>
          </a:p>
          <a:p>
            <a:pPr lvl="1"/>
            <a:r>
              <a:rPr lang="en-GB" b="1" dirty="0"/>
              <a:t>Reconstructs the image points</a:t>
            </a:r>
            <a:endParaRPr lang="en-GB" sz="1500" dirty="0"/>
          </a:p>
          <a:p>
            <a:r>
              <a:rPr lang="en-GB" sz="1600" b="1" dirty="0"/>
              <a:t>Can use the iterative closest point algorithm</a:t>
            </a:r>
            <a:endParaRPr lang="en-GB" sz="1800" dirty="0"/>
          </a:p>
          <a:p>
            <a:r>
              <a:rPr lang="en-GB" sz="1600" dirty="0"/>
              <a:t>Can handle occlusion</a:t>
            </a:r>
          </a:p>
          <a:p>
            <a:r>
              <a:rPr lang="en-GB" sz="1600" dirty="0"/>
              <a:t>Estimation by comparison within phone using a database of points</a:t>
            </a:r>
          </a:p>
          <a:p>
            <a:endParaRPr lang="en-GB" dirty="0"/>
          </a:p>
        </p:txBody>
      </p:sp>
      <p:sp>
        <p:nvSpPr>
          <p:cNvPr id="4" name="Slide Number Placeholder 3">
            <a:extLst>
              <a:ext uri="{FF2B5EF4-FFF2-40B4-BE49-F238E27FC236}">
                <a16:creationId xmlns:a16="http://schemas.microsoft.com/office/drawing/2014/main" id="{6E581245-2020-4E78-888D-B6FF50A08436}"/>
              </a:ext>
            </a:extLst>
          </p:cNvPr>
          <p:cNvSpPr>
            <a:spLocks noGrp="1"/>
          </p:cNvSpPr>
          <p:nvPr>
            <p:ph type="sldNum" sz="quarter" idx="12"/>
          </p:nvPr>
        </p:nvSpPr>
        <p:spPr/>
        <p:txBody>
          <a:bodyPr/>
          <a:lstStyle/>
          <a:p>
            <a:fld id="{34B7E4EF-A1BD-40F4-AB7B-04F084DD991D}" type="slidenum">
              <a:rPr lang="en-US" smtClean="0"/>
              <a:t>37</a:t>
            </a:fld>
            <a:endParaRPr lang="en-US" dirty="0"/>
          </a:p>
        </p:txBody>
      </p:sp>
    </p:spTree>
    <p:extLst>
      <p:ext uri="{BB962C8B-B14F-4D97-AF65-F5344CB8AC3E}">
        <p14:creationId xmlns:p14="http://schemas.microsoft.com/office/powerpoint/2010/main" val="3784624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1F6C3-6280-417B-944A-1371DAC49F60}"/>
              </a:ext>
            </a:extLst>
          </p:cNvPr>
          <p:cNvSpPr>
            <a:spLocks noGrp="1"/>
          </p:cNvSpPr>
          <p:nvPr>
            <p:ph type="title"/>
          </p:nvPr>
        </p:nvSpPr>
        <p:spPr/>
        <p:txBody>
          <a:bodyPr>
            <a:normAutofit/>
          </a:bodyPr>
          <a:lstStyle/>
          <a:p>
            <a:r>
              <a:rPr lang="en-GB" dirty="0"/>
              <a:t>How Does Model tracking work in Vuforia</a:t>
            </a:r>
          </a:p>
        </p:txBody>
      </p:sp>
      <p:sp>
        <p:nvSpPr>
          <p:cNvPr id="3" name="Content Placeholder 2">
            <a:extLst>
              <a:ext uri="{FF2B5EF4-FFF2-40B4-BE49-F238E27FC236}">
                <a16:creationId xmlns:a16="http://schemas.microsoft.com/office/drawing/2014/main" id="{476BBB40-C753-4574-BEEC-6F35A63C9F6E}"/>
              </a:ext>
            </a:extLst>
          </p:cNvPr>
          <p:cNvSpPr>
            <a:spLocks noGrp="1"/>
          </p:cNvSpPr>
          <p:nvPr>
            <p:ph idx="1"/>
          </p:nvPr>
        </p:nvSpPr>
        <p:spPr/>
        <p:txBody>
          <a:bodyPr/>
          <a:lstStyle/>
          <a:p>
            <a:r>
              <a:rPr lang="en-GB" sz="1600" dirty="0"/>
              <a:t>Edge based method</a:t>
            </a:r>
          </a:p>
          <a:p>
            <a:pPr lvl="1"/>
            <a:r>
              <a:rPr lang="en-GB" dirty="0"/>
              <a:t>Extracts contour and fit them to the models’ outlines</a:t>
            </a:r>
          </a:p>
          <a:p>
            <a:pPr lvl="1"/>
            <a:r>
              <a:rPr lang="en-GB" dirty="0"/>
              <a:t>OR look for strong gradients in image around first estimation of the object pose without explicitly extracting contours – fast and general</a:t>
            </a:r>
          </a:p>
          <a:p>
            <a:r>
              <a:rPr lang="en-GB" sz="1600" dirty="0" err="1"/>
              <a:t>RAPiD</a:t>
            </a:r>
            <a:endParaRPr lang="en-GB" sz="1600" dirty="0"/>
          </a:p>
          <a:p>
            <a:pPr lvl="1"/>
            <a:r>
              <a:rPr lang="en-GB" dirty="0"/>
              <a:t>Low computational complexity</a:t>
            </a:r>
          </a:p>
          <a:p>
            <a:pPr lvl="1"/>
            <a:r>
              <a:rPr lang="en-GB" dirty="0"/>
              <a:t>Sampled control points along 3d model edges</a:t>
            </a:r>
          </a:p>
          <a:p>
            <a:pPr lvl="2"/>
            <a:r>
              <a:rPr lang="en-GB" dirty="0"/>
              <a:t>Simple loop</a:t>
            </a:r>
          </a:p>
          <a:p>
            <a:pPr lvl="3"/>
            <a:r>
              <a:rPr lang="en-GB" dirty="0"/>
              <a:t>Each </a:t>
            </a:r>
            <a:r>
              <a:rPr lang="en-GB" dirty="0" err="1"/>
              <a:t>fram</a:t>
            </a:r>
            <a:r>
              <a:rPr lang="en-GB" dirty="0"/>
              <a:t> </a:t>
            </a:r>
            <a:r>
              <a:rPr lang="en-GB" dirty="0" err="1"/>
              <a:t>prediciting</a:t>
            </a:r>
            <a:r>
              <a:rPr lang="en-GB" dirty="0"/>
              <a:t> pose= </a:t>
            </a:r>
            <a:r>
              <a:rPr lang="en-GB" dirty="0" err="1"/>
              <a:t>est</a:t>
            </a:r>
            <a:r>
              <a:rPr lang="en-GB" dirty="0"/>
              <a:t> pose visible with new location</a:t>
            </a:r>
          </a:p>
          <a:p>
            <a:pPr lvl="3"/>
            <a:r>
              <a:rPr lang="en-GB" dirty="0"/>
              <a:t>Match and compares points</a:t>
            </a:r>
          </a:p>
          <a:p>
            <a:r>
              <a:rPr lang="en-GB" sz="1600" dirty="0"/>
              <a:t>OR Explicit Edge Extraction</a:t>
            </a:r>
          </a:p>
          <a:p>
            <a:pPr lvl="1"/>
            <a:r>
              <a:rPr lang="en-GB" dirty="0"/>
              <a:t>Globally match model primitives with primitives extracted from the image</a:t>
            </a:r>
          </a:p>
          <a:p>
            <a:r>
              <a:rPr lang="en-GB" sz="1600" dirty="0" err="1"/>
              <a:t>RAPiD</a:t>
            </a:r>
            <a:r>
              <a:rPr lang="en-GB" sz="1600" dirty="0"/>
              <a:t> is more likely being use</a:t>
            </a:r>
            <a:endParaRPr lang="en-GB" dirty="0"/>
          </a:p>
        </p:txBody>
      </p:sp>
      <p:sp>
        <p:nvSpPr>
          <p:cNvPr id="4" name="Slide Number Placeholder 3">
            <a:extLst>
              <a:ext uri="{FF2B5EF4-FFF2-40B4-BE49-F238E27FC236}">
                <a16:creationId xmlns:a16="http://schemas.microsoft.com/office/drawing/2014/main" id="{60CF678F-8F47-4615-A534-4F3E1AA697CF}"/>
              </a:ext>
            </a:extLst>
          </p:cNvPr>
          <p:cNvSpPr>
            <a:spLocks noGrp="1"/>
          </p:cNvSpPr>
          <p:nvPr>
            <p:ph type="sldNum" sz="quarter" idx="12"/>
          </p:nvPr>
        </p:nvSpPr>
        <p:spPr/>
        <p:txBody>
          <a:bodyPr/>
          <a:lstStyle/>
          <a:p>
            <a:fld id="{34B7E4EF-A1BD-40F4-AB7B-04F084DD991D}" type="slidenum">
              <a:rPr lang="en-US" smtClean="0"/>
              <a:t>38</a:t>
            </a:fld>
            <a:endParaRPr lang="en-US" dirty="0"/>
          </a:p>
        </p:txBody>
      </p:sp>
    </p:spTree>
    <p:extLst>
      <p:ext uri="{BB962C8B-B14F-4D97-AF65-F5344CB8AC3E}">
        <p14:creationId xmlns:p14="http://schemas.microsoft.com/office/powerpoint/2010/main" val="310147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DC25-0F95-44A3-ADFA-2DC8BA5F6598}"/>
              </a:ext>
            </a:extLst>
          </p:cNvPr>
          <p:cNvSpPr>
            <a:spLocks noGrp="1"/>
          </p:cNvSpPr>
          <p:nvPr>
            <p:ph type="title"/>
          </p:nvPr>
        </p:nvSpPr>
        <p:spPr/>
        <p:txBody>
          <a:bodyPr/>
          <a:lstStyle/>
          <a:p>
            <a:r>
              <a:rPr lang="en-GB" dirty="0"/>
              <a:t>Why did you choose SVD++ why not use deep learning straight away?</a:t>
            </a:r>
          </a:p>
        </p:txBody>
      </p:sp>
      <p:sp>
        <p:nvSpPr>
          <p:cNvPr id="3" name="Content Placeholder 2">
            <a:extLst>
              <a:ext uri="{FF2B5EF4-FFF2-40B4-BE49-F238E27FC236}">
                <a16:creationId xmlns:a16="http://schemas.microsoft.com/office/drawing/2014/main" id="{D0D8A58A-BF4C-470B-A6D6-87E436C7F1FA}"/>
              </a:ext>
            </a:extLst>
          </p:cNvPr>
          <p:cNvSpPr>
            <a:spLocks noGrp="1"/>
          </p:cNvSpPr>
          <p:nvPr>
            <p:ph idx="1"/>
          </p:nvPr>
        </p:nvSpPr>
        <p:spPr/>
        <p:txBody>
          <a:bodyPr/>
          <a:lstStyle/>
          <a:p>
            <a:r>
              <a:rPr lang="en-GB" sz="1600" dirty="0"/>
              <a:t>Not large enough dataset</a:t>
            </a:r>
          </a:p>
          <a:p>
            <a:r>
              <a:rPr lang="en-GB" sz="1600" dirty="0"/>
              <a:t>For prototyping</a:t>
            </a:r>
          </a:p>
          <a:p>
            <a:r>
              <a:rPr lang="en-GB" sz="1600" dirty="0"/>
              <a:t>Has already been done and compared with </a:t>
            </a:r>
            <a:r>
              <a:rPr lang="en-GB" sz="1600" dirty="0" err="1"/>
              <a:t>svd</a:t>
            </a:r>
            <a:r>
              <a:rPr lang="en-GB" sz="1600" dirty="0"/>
              <a:t>++</a:t>
            </a:r>
            <a:endParaRPr lang="en-GB" dirty="0"/>
          </a:p>
        </p:txBody>
      </p:sp>
      <p:sp>
        <p:nvSpPr>
          <p:cNvPr id="4" name="Slide Number Placeholder 3">
            <a:extLst>
              <a:ext uri="{FF2B5EF4-FFF2-40B4-BE49-F238E27FC236}">
                <a16:creationId xmlns:a16="http://schemas.microsoft.com/office/drawing/2014/main" id="{702F78C5-32CE-4539-B9D9-5B893C697A74}"/>
              </a:ext>
            </a:extLst>
          </p:cNvPr>
          <p:cNvSpPr>
            <a:spLocks noGrp="1"/>
          </p:cNvSpPr>
          <p:nvPr>
            <p:ph type="sldNum" sz="quarter" idx="12"/>
          </p:nvPr>
        </p:nvSpPr>
        <p:spPr/>
        <p:txBody>
          <a:bodyPr/>
          <a:lstStyle/>
          <a:p>
            <a:fld id="{34B7E4EF-A1BD-40F4-AB7B-04F084DD991D}" type="slidenum">
              <a:rPr lang="en-US" smtClean="0"/>
              <a:t>39</a:t>
            </a:fld>
            <a:endParaRPr lang="en-US" dirty="0"/>
          </a:p>
        </p:txBody>
      </p:sp>
    </p:spTree>
    <p:extLst>
      <p:ext uri="{BB962C8B-B14F-4D97-AF65-F5344CB8AC3E}">
        <p14:creationId xmlns:p14="http://schemas.microsoft.com/office/powerpoint/2010/main" val="2605639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18E6-D0A5-42DB-B85D-8A4D2F0F3129}"/>
              </a:ext>
            </a:extLst>
          </p:cNvPr>
          <p:cNvSpPr>
            <a:spLocks noGrp="1"/>
          </p:cNvSpPr>
          <p:nvPr>
            <p:ph type="title"/>
          </p:nvPr>
        </p:nvSpPr>
        <p:spPr>
          <a:xfrm>
            <a:off x="8458200" y="607392"/>
            <a:ext cx="3161963" cy="1645920"/>
          </a:xfrm>
        </p:spPr>
        <p:txBody>
          <a:bodyPr anchor="b">
            <a:normAutofit/>
          </a:bodyPr>
          <a:lstStyle/>
          <a:p>
            <a:r>
              <a:rPr lang="en-GB" dirty="0"/>
              <a:t>The 3 Main Components of the System</a:t>
            </a:r>
          </a:p>
        </p:txBody>
      </p:sp>
      <p:sp>
        <p:nvSpPr>
          <p:cNvPr id="4" name="Slide Number Placeholder 3">
            <a:extLst>
              <a:ext uri="{FF2B5EF4-FFF2-40B4-BE49-F238E27FC236}">
                <a16:creationId xmlns:a16="http://schemas.microsoft.com/office/drawing/2014/main" id="{CFE82A15-12B5-4A7E-8FA3-DB2947ABDB7A}"/>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4</a:t>
            </a:fld>
            <a:endParaRPr lang="en-US"/>
          </a:p>
        </p:txBody>
      </p:sp>
      <p:graphicFrame>
        <p:nvGraphicFramePr>
          <p:cNvPr id="14" name="Content Placeholder 2">
            <a:extLst>
              <a:ext uri="{FF2B5EF4-FFF2-40B4-BE49-F238E27FC236}">
                <a16:creationId xmlns:a16="http://schemas.microsoft.com/office/drawing/2014/main" id="{6446CB40-831C-4836-83F0-9E4412FE63BD}"/>
              </a:ext>
            </a:extLst>
          </p:cNvPr>
          <p:cNvGraphicFramePr>
            <a:graphicFrameLocks noGrp="1"/>
          </p:cNvGraphicFramePr>
          <p:nvPr>
            <p:ph idx="1"/>
            <p:extLst>
              <p:ext uri="{D42A27DB-BD31-4B8C-83A1-F6EECF244321}">
                <p14:modId xmlns:p14="http://schemas.microsoft.com/office/powerpoint/2010/main" val="1093654002"/>
              </p:ext>
            </p:extLst>
          </p:nvPr>
        </p:nvGraphicFramePr>
        <p:xfrm>
          <a:off x="685800" y="609600"/>
          <a:ext cx="6858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6288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9376-91E3-4D79-8ABA-79C8A5F73184}"/>
              </a:ext>
            </a:extLst>
          </p:cNvPr>
          <p:cNvSpPr>
            <a:spLocks noGrp="1"/>
          </p:cNvSpPr>
          <p:nvPr>
            <p:ph type="title"/>
          </p:nvPr>
        </p:nvSpPr>
        <p:spPr/>
        <p:txBody>
          <a:bodyPr/>
          <a:lstStyle/>
          <a:p>
            <a:r>
              <a:rPr lang="en-GB" dirty="0"/>
              <a:t>The panning issue, explain</a:t>
            </a:r>
          </a:p>
        </p:txBody>
      </p:sp>
      <p:sp>
        <p:nvSpPr>
          <p:cNvPr id="3" name="Content Placeholder 2">
            <a:extLst>
              <a:ext uri="{FF2B5EF4-FFF2-40B4-BE49-F238E27FC236}">
                <a16:creationId xmlns:a16="http://schemas.microsoft.com/office/drawing/2014/main" id="{0FDD9449-C819-4580-9297-724BD67BA325}"/>
              </a:ext>
            </a:extLst>
          </p:cNvPr>
          <p:cNvSpPr>
            <a:spLocks noGrp="1"/>
          </p:cNvSpPr>
          <p:nvPr>
            <p:ph idx="1"/>
          </p:nvPr>
        </p:nvSpPr>
        <p:spPr/>
        <p:txBody>
          <a:bodyPr/>
          <a:lstStyle/>
          <a:p>
            <a:r>
              <a:rPr lang="en-GB" dirty="0"/>
              <a:t>Cannot use multiple model targets in one scene.</a:t>
            </a:r>
          </a:p>
        </p:txBody>
      </p:sp>
      <p:sp>
        <p:nvSpPr>
          <p:cNvPr id="4" name="Slide Number Placeholder 3">
            <a:extLst>
              <a:ext uri="{FF2B5EF4-FFF2-40B4-BE49-F238E27FC236}">
                <a16:creationId xmlns:a16="http://schemas.microsoft.com/office/drawing/2014/main" id="{8A4E6DE2-DAC5-47E5-922C-90508CFB5DCB}"/>
              </a:ext>
            </a:extLst>
          </p:cNvPr>
          <p:cNvSpPr>
            <a:spLocks noGrp="1"/>
          </p:cNvSpPr>
          <p:nvPr>
            <p:ph type="sldNum" sz="quarter" idx="12"/>
          </p:nvPr>
        </p:nvSpPr>
        <p:spPr/>
        <p:txBody>
          <a:bodyPr/>
          <a:lstStyle/>
          <a:p>
            <a:fld id="{34B7E4EF-A1BD-40F4-AB7B-04F084DD991D}" type="slidenum">
              <a:rPr lang="en-US" smtClean="0"/>
              <a:t>40</a:t>
            </a:fld>
            <a:endParaRPr lang="en-US" dirty="0"/>
          </a:p>
        </p:txBody>
      </p:sp>
    </p:spTree>
    <p:extLst>
      <p:ext uri="{BB962C8B-B14F-4D97-AF65-F5344CB8AC3E}">
        <p14:creationId xmlns:p14="http://schemas.microsoft.com/office/powerpoint/2010/main" val="629302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F343-A129-4335-BA2D-896BCB44B468}"/>
              </a:ext>
            </a:extLst>
          </p:cNvPr>
          <p:cNvSpPr>
            <a:spLocks noGrp="1"/>
          </p:cNvSpPr>
          <p:nvPr>
            <p:ph type="title"/>
          </p:nvPr>
        </p:nvSpPr>
        <p:spPr/>
        <p:txBody>
          <a:bodyPr>
            <a:normAutofit fontScale="90000"/>
          </a:bodyPr>
          <a:lstStyle/>
          <a:p>
            <a:r>
              <a:rPr lang="en-GB" dirty="0"/>
              <a:t>Why did you not quantity test Vuforia algorithms and what kind of algs did they make use of?</a:t>
            </a:r>
          </a:p>
        </p:txBody>
      </p:sp>
      <p:sp>
        <p:nvSpPr>
          <p:cNvPr id="3" name="Content Placeholder 2">
            <a:extLst>
              <a:ext uri="{FF2B5EF4-FFF2-40B4-BE49-F238E27FC236}">
                <a16:creationId xmlns:a16="http://schemas.microsoft.com/office/drawing/2014/main" id="{878C25C8-37C5-48BA-966A-9284C221A9CF}"/>
              </a:ext>
            </a:extLst>
          </p:cNvPr>
          <p:cNvSpPr>
            <a:spLocks noGrp="1"/>
          </p:cNvSpPr>
          <p:nvPr>
            <p:ph idx="1"/>
          </p:nvPr>
        </p:nvSpPr>
        <p:spPr/>
        <p:txBody>
          <a:bodyPr/>
          <a:lstStyle/>
          <a:p>
            <a:r>
              <a:rPr lang="en-GB" dirty="0"/>
              <a:t>Commercial library, cannot access their </a:t>
            </a:r>
            <a:r>
              <a:rPr lang="en-GB" dirty="0" err="1"/>
              <a:t>api</a:t>
            </a:r>
            <a:endParaRPr lang="en-GB" dirty="0"/>
          </a:p>
        </p:txBody>
      </p:sp>
      <p:sp>
        <p:nvSpPr>
          <p:cNvPr id="4" name="Slide Number Placeholder 3">
            <a:extLst>
              <a:ext uri="{FF2B5EF4-FFF2-40B4-BE49-F238E27FC236}">
                <a16:creationId xmlns:a16="http://schemas.microsoft.com/office/drawing/2014/main" id="{B1F5A1F8-446A-46CA-935A-C029D484C446}"/>
              </a:ext>
            </a:extLst>
          </p:cNvPr>
          <p:cNvSpPr>
            <a:spLocks noGrp="1"/>
          </p:cNvSpPr>
          <p:nvPr>
            <p:ph type="sldNum" sz="quarter" idx="12"/>
          </p:nvPr>
        </p:nvSpPr>
        <p:spPr/>
        <p:txBody>
          <a:bodyPr/>
          <a:lstStyle/>
          <a:p>
            <a:fld id="{34B7E4EF-A1BD-40F4-AB7B-04F084DD991D}" type="slidenum">
              <a:rPr lang="en-US" smtClean="0"/>
              <a:t>41</a:t>
            </a:fld>
            <a:endParaRPr lang="en-US" dirty="0"/>
          </a:p>
        </p:txBody>
      </p:sp>
    </p:spTree>
    <p:extLst>
      <p:ext uri="{BB962C8B-B14F-4D97-AF65-F5344CB8AC3E}">
        <p14:creationId xmlns:p14="http://schemas.microsoft.com/office/powerpoint/2010/main" val="1684190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BFB1-5B1E-4121-B49B-F337429C850A}"/>
              </a:ext>
            </a:extLst>
          </p:cNvPr>
          <p:cNvSpPr>
            <a:spLocks noGrp="1"/>
          </p:cNvSpPr>
          <p:nvPr>
            <p:ph type="title"/>
          </p:nvPr>
        </p:nvSpPr>
        <p:spPr/>
        <p:txBody>
          <a:bodyPr/>
          <a:lstStyle/>
          <a:p>
            <a:r>
              <a:rPr lang="en-GB" dirty="0"/>
              <a:t>What would you improve?</a:t>
            </a:r>
            <a:br>
              <a:rPr lang="en-GB" dirty="0"/>
            </a:br>
            <a:endParaRPr lang="en-GB" dirty="0"/>
          </a:p>
        </p:txBody>
      </p:sp>
      <p:sp>
        <p:nvSpPr>
          <p:cNvPr id="3" name="Content Placeholder 2">
            <a:extLst>
              <a:ext uri="{FF2B5EF4-FFF2-40B4-BE49-F238E27FC236}">
                <a16:creationId xmlns:a16="http://schemas.microsoft.com/office/drawing/2014/main" id="{12A83695-49B5-4B74-8FA4-E9DDCF634165}"/>
              </a:ext>
            </a:extLst>
          </p:cNvPr>
          <p:cNvSpPr>
            <a:spLocks noGrp="1"/>
          </p:cNvSpPr>
          <p:nvPr>
            <p:ph idx="1"/>
          </p:nvPr>
        </p:nvSpPr>
        <p:spPr/>
        <p:txBody>
          <a:bodyPr/>
          <a:lstStyle/>
          <a:p>
            <a:r>
              <a:rPr lang="en-GB" dirty="0"/>
              <a:t>The panning issue</a:t>
            </a:r>
          </a:p>
          <a:p>
            <a:r>
              <a:rPr lang="en-GB" dirty="0"/>
              <a:t>The user interface</a:t>
            </a:r>
          </a:p>
          <a:p>
            <a:pPr lvl="1"/>
            <a:r>
              <a:rPr lang="en-GB" dirty="0"/>
              <a:t>More user friendly</a:t>
            </a:r>
          </a:p>
          <a:p>
            <a:pPr lvl="1"/>
            <a:r>
              <a:rPr lang="en-GB" dirty="0"/>
              <a:t>Capable for use for anyone with special conditions like colour blindness</a:t>
            </a:r>
          </a:p>
          <a:p>
            <a:pPr lvl="2"/>
            <a:r>
              <a:rPr lang="en-GB" dirty="0"/>
              <a:t>Voice recognition</a:t>
            </a:r>
          </a:p>
          <a:p>
            <a:r>
              <a:rPr lang="en-GB" dirty="0"/>
              <a:t>Include smart navigation</a:t>
            </a:r>
          </a:p>
          <a:p>
            <a:r>
              <a:rPr lang="en-GB" dirty="0"/>
              <a:t>Improve the datasets</a:t>
            </a:r>
          </a:p>
          <a:p>
            <a:r>
              <a:rPr lang="en-GB" dirty="0"/>
              <a:t>Include explainable AI</a:t>
            </a:r>
          </a:p>
        </p:txBody>
      </p:sp>
      <p:sp>
        <p:nvSpPr>
          <p:cNvPr id="4" name="Slide Number Placeholder 3">
            <a:extLst>
              <a:ext uri="{FF2B5EF4-FFF2-40B4-BE49-F238E27FC236}">
                <a16:creationId xmlns:a16="http://schemas.microsoft.com/office/drawing/2014/main" id="{B4F09826-A724-4B73-B333-4FDACCED17D6}"/>
              </a:ext>
            </a:extLst>
          </p:cNvPr>
          <p:cNvSpPr>
            <a:spLocks noGrp="1"/>
          </p:cNvSpPr>
          <p:nvPr>
            <p:ph type="sldNum" sz="quarter" idx="12"/>
          </p:nvPr>
        </p:nvSpPr>
        <p:spPr/>
        <p:txBody>
          <a:bodyPr/>
          <a:lstStyle/>
          <a:p>
            <a:fld id="{34B7E4EF-A1BD-40F4-AB7B-04F084DD991D}" type="slidenum">
              <a:rPr lang="en-US" smtClean="0"/>
              <a:t>42</a:t>
            </a:fld>
            <a:endParaRPr lang="en-US" dirty="0"/>
          </a:p>
        </p:txBody>
      </p:sp>
    </p:spTree>
    <p:extLst>
      <p:ext uri="{BB962C8B-B14F-4D97-AF65-F5344CB8AC3E}">
        <p14:creationId xmlns:p14="http://schemas.microsoft.com/office/powerpoint/2010/main" val="3809894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3B4B-4A50-4B8B-98B4-1BB8E17300BD}"/>
              </a:ext>
            </a:extLst>
          </p:cNvPr>
          <p:cNvSpPr>
            <a:spLocks noGrp="1"/>
          </p:cNvSpPr>
          <p:nvPr>
            <p:ph type="title"/>
          </p:nvPr>
        </p:nvSpPr>
        <p:spPr/>
        <p:txBody>
          <a:bodyPr>
            <a:normAutofit/>
          </a:bodyPr>
          <a:lstStyle/>
          <a:p>
            <a:r>
              <a:rPr lang="en-GB" dirty="0"/>
              <a:t>Why did you test SVD++ on precision accuracy only?</a:t>
            </a:r>
          </a:p>
        </p:txBody>
      </p:sp>
      <p:sp>
        <p:nvSpPr>
          <p:cNvPr id="3" name="Content Placeholder 2">
            <a:extLst>
              <a:ext uri="{FF2B5EF4-FFF2-40B4-BE49-F238E27FC236}">
                <a16:creationId xmlns:a16="http://schemas.microsoft.com/office/drawing/2014/main" id="{63AD5FC5-5985-4D3F-8923-2B290F04C39E}"/>
              </a:ext>
            </a:extLst>
          </p:cNvPr>
          <p:cNvSpPr>
            <a:spLocks noGrp="1"/>
          </p:cNvSpPr>
          <p:nvPr>
            <p:ph idx="1"/>
          </p:nvPr>
        </p:nvSpPr>
        <p:spPr/>
        <p:txBody>
          <a:bodyPr/>
          <a:lstStyle/>
          <a:p>
            <a:r>
              <a:rPr lang="en-GB" dirty="0"/>
              <a:t>Classification accuracy = only measure whether recommended items  are good without considering which item is better</a:t>
            </a:r>
          </a:p>
          <a:p>
            <a:r>
              <a:rPr lang="en-GB" dirty="0"/>
              <a:t>Rank accuracy = too sensitive given they ask the system to recommend the best items when, in practice, it would sufﬁce to recommend good items and not necessarily the best.</a:t>
            </a:r>
          </a:p>
          <a:p>
            <a:r>
              <a:rPr lang="en-GB" dirty="0"/>
              <a:t>Why did you use RMSE and MAE?</a:t>
            </a:r>
          </a:p>
          <a:p>
            <a:pPr lvl="1"/>
            <a:r>
              <a:rPr lang="en-GB" sz="1400" dirty="0"/>
              <a:t>MAE</a:t>
            </a:r>
          </a:p>
          <a:p>
            <a:pPr lvl="2"/>
            <a:r>
              <a:rPr lang="en-GB" dirty="0"/>
              <a:t>The mean absolute error measures the difference, as absolute value, between the prediction of the algorithm and the real rating.</a:t>
            </a:r>
          </a:p>
          <a:p>
            <a:pPr lvl="1"/>
            <a:r>
              <a:rPr lang="en-GB" sz="1400" dirty="0"/>
              <a:t>RMSE</a:t>
            </a:r>
          </a:p>
          <a:p>
            <a:pPr lvl="2"/>
            <a:r>
              <a:rPr lang="en-GB" sz="1300" dirty="0"/>
              <a:t>places greater emphasis on larger errors.</a:t>
            </a:r>
            <a:endParaRPr lang="en-GB" dirty="0"/>
          </a:p>
        </p:txBody>
      </p:sp>
      <p:sp>
        <p:nvSpPr>
          <p:cNvPr id="4" name="Slide Number Placeholder 3">
            <a:extLst>
              <a:ext uri="{FF2B5EF4-FFF2-40B4-BE49-F238E27FC236}">
                <a16:creationId xmlns:a16="http://schemas.microsoft.com/office/drawing/2014/main" id="{CECC93A1-8127-436D-A45D-B5D870B78937}"/>
              </a:ext>
            </a:extLst>
          </p:cNvPr>
          <p:cNvSpPr>
            <a:spLocks noGrp="1"/>
          </p:cNvSpPr>
          <p:nvPr>
            <p:ph type="sldNum" sz="quarter" idx="12"/>
          </p:nvPr>
        </p:nvSpPr>
        <p:spPr/>
        <p:txBody>
          <a:bodyPr/>
          <a:lstStyle/>
          <a:p>
            <a:fld id="{34B7E4EF-A1BD-40F4-AB7B-04F084DD991D}" type="slidenum">
              <a:rPr lang="en-US" smtClean="0"/>
              <a:t>43</a:t>
            </a:fld>
            <a:endParaRPr lang="en-US" dirty="0"/>
          </a:p>
        </p:txBody>
      </p:sp>
    </p:spTree>
    <p:extLst>
      <p:ext uri="{BB962C8B-B14F-4D97-AF65-F5344CB8AC3E}">
        <p14:creationId xmlns:p14="http://schemas.microsoft.com/office/powerpoint/2010/main" val="2165979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Main Menu</a:t>
            </a:r>
          </a:p>
        </p:txBody>
      </p:sp>
      <p:pic>
        <p:nvPicPr>
          <p:cNvPr id="25" name="Content Placeholder 24" descr="A screenshot of a cell phone&#10;&#10;Description automatically generated">
            <a:extLst>
              <a:ext uri="{FF2B5EF4-FFF2-40B4-BE49-F238E27FC236}">
                <a16:creationId xmlns:a16="http://schemas.microsoft.com/office/drawing/2014/main" id="{EFBE5A3A-CB78-41D0-989F-9C56126A11B6}"/>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44</a:t>
            </a:fld>
            <a:endParaRPr lang="en-US"/>
          </a:p>
        </p:txBody>
      </p:sp>
    </p:spTree>
    <p:extLst>
      <p:ext uri="{BB962C8B-B14F-4D97-AF65-F5344CB8AC3E}">
        <p14:creationId xmlns:p14="http://schemas.microsoft.com/office/powerpoint/2010/main" val="3055023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1215353-DE71-4FDB-B721-FC07D919133C}"/>
              </a:ext>
            </a:extLst>
          </p:cNvPr>
          <p:cNvSpPr>
            <a:spLocks noGrp="1"/>
          </p:cNvSpPr>
          <p:nvPr>
            <p:ph type="title"/>
          </p:nvPr>
        </p:nvSpPr>
        <p:spPr>
          <a:xfrm>
            <a:off x="8458200" y="607392"/>
            <a:ext cx="3161963" cy="1645920"/>
          </a:xfrm>
        </p:spPr>
        <p:txBody>
          <a:bodyPr anchor="b">
            <a:normAutofit/>
          </a:bodyPr>
          <a:lstStyle/>
          <a:p>
            <a:r>
              <a:rPr lang="en-GB" dirty="0"/>
              <a:t>Choosing a user profile</a:t>
            </a:r>
          </a:p>
        </p:txBody>
      </p:sp>
      <p:sp>
        <p:nvSpPr>
          <p:cNvPr id="5" name="Slide Number Placeholder 4">
            <a:extLst>
              <a:ext uri="{FF2B5EF4-FFF2-40B4-BE49-F238E27FC236}">
                <a16:creationId xmlns:a16="http://schemas.microsoft.com/office/drawing/2014/main" id="{A48A2235-C2A2-435F-AB5D-360C7CA6254B}"/>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45</a:t>
            </a:fld>
            <a:endParaRPr lang="en-US"/>
          </a:p>
        </p:txBody>
      </p:sp>
      <p:pic>
        <p:nvPicPr>
          <p:cNvPr id="6" name="Content Placeholder 5" descr="A close up of a sign&#10;&#10;Description automatically generated">
            <a:extLst>
              <a:ext uri="{FF2B5EF4-FFF2-40B4-BE49-F238E27FC236}">
                <a16:creationId xmlns:a16="http://schemas.microsoft.com/office/drawing/2014/main" id="{7795E4F2-41A6-4678-9700-9C0689764969}"/>
              </a:ext>
            </a:extLst>
          </p:cNvPr>
          <p:cNvPicPr>
            <a:picLocks noGrp="1" noChangeAspect="1"/>
          </p:cNvPicPr>
          <p:nvPr>
            <p:ph idx="1"/>
          </p:nvPr>
        </p:nvPicPr>
        <p:blipFill>
          <a:blip r:embed="rId2"/>
          <a:stretch>
            <a:fillRect/>
          </a:stretch>
        </p:blipFill>
        <p:spPr>
          <a:xfrm>
            <a:off x="2781300" y="609600"/>
            <a:ext cx="2667000" cy="5334000"/>
          </a:xfrm>
        </p:spPr>
      </p:pic>
    </p:spTree>
    <p:extLst>
      <p:ext uri="{BB962C8B-B14F-4D97-AF65-F5344CB8AC3E}">
        <p14:creationId xmlns:p14="http://schemas.microsoft.com/office/powerpoint/2010/main" val="1433674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Visitor’s Section</a:t>
            </a:r>
          </a:p>
        </p:txBody>
      </p:sp>
      <p:pic>
        <p:nvPicPr>
          <p:cNvPr id="7" name="Content Placeholder 6">
            <a:extLst>
              <a:ext uri="{FF2B5EF4-FFF2-40B4-BE49-F238E27FC236}">
                <a16:creationId xmlns:a16="http://schemas.microsoft.com/office/drawing/2014/main" id="{7FEC0A4D-8AFA-47B3-B7A5-0688477FB907}"/>
              </a:ext>
            </a:extLst>
          </p:cNvPr>
          <p:cNvPicPr>
            <a:picLocks noGrp="1" noChangeAspect="1"/>
          </p:cNvPicPr>
          <p:nvPr>
            <p:ph sz="half" idx="1"/>
          </p:nvPr>
        </p:nvPicPr>
        <p:blipFill>
          <a:blip r:embed="rId2"/>
          <a:stretch>
            <a:fillRect/>
          </a:stretch>
        </p:blipFill>
        <p:spPr>
          <a:xfrm>
            <a:off x="2461816"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46</a:t>
            </a:fld>
            <a:endParaRPr lang="en-US" dirty="0"/>
          </a:p>
        </p:txBody>
      </p:sp>
      <p:pic>
        <p:nvPicPr>
          <p:cNvPr id="13" name="Content Placeholder 12">
            <a:extLst>
              <a:ext uri="{FF2B5EF4-FFF2-40B4-BE49-F238E27FC236}">
                <a16:creationId xmlns:a16="http://schemas.microsoft.com/office/drawing/2014/main" id="{8FFA3051-99CA-47AA-A845-051842E0446C}"/>
              </a:ext>
            </a:extLst>
          </p:cNvPr>
          <p:cNvPicPr>
            <a:picLocks noGrp="1" noChangeAspect="1"/>
          </p:cNvPicPr>
          <p:nvPr>
            <p:ph sz="half" idx="2"/>
          </p:nvPr>
        </p:nvPicPr>
        <p:blipFill>
          <a:blip r:embed="rId3"/>
          <a:stretch>
            <a:fillRect/>
          </a:stretch>
        </p:blipFill>
        <p:spPr>
          <a:xfrm>
            <a:off x="7809290" y="2103438"/>
            <a:ext cx="1967745" cy="3748087"/>
          </a:xfrm>
        </p:spPr>
      </p:pic>
    </p:spTree>
    <p:extLst>
      <p:ext uri="{BB962C8B-B14F-4D97-AF65-F5344CB8AC3E}">
        <p14:creationId xmlns:p14="http://schemas.microsoft.com/office/powerpoint/2010/main" val="424456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lstStyle/>
          <a:p>
            <a:r>
              <a:rPr lang="en-GB" dirty="0"/>
              <a:t>Intern’s Section</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lstStyle/>
          <a:p>
            <a:fld id="{34B7E4EF-A1BD-40F4-AB7B-04F084DD991D}" type="slidenum">
              <a:rPr lang="en-US" smtClean="0"/>
              <a:t>47</a:t>
            </a:fld>
            <a:endParaRPr lang="en-US" dirty="0"/>
          </a:p>
        </p:txBody>
      </p:sp>
      <p:pic>
        <p:nvPicPr>
          <p:cNvPr id="8" name="Content Placeholder 7">
            <a:extLst>
              <a:ext uri="{FF2B5EF4-FFF2-40B4-BE49-F238E27FC236}">
                <a16:creationId xmlns:a16="http://schemas.microsoft.com/office/drawing/2014/main" id="{051D0FE4-7CE5-44CE-9061-25A93FFDE092}"/>
              </a:ext>
            </a:extLst>
          </p:cNvPr>
          <p:cNvPicPr>
            <a:picLocks noGrp="1" noChangeAspect="1"/>
          </p:cNvPicPr>
          <p:nvPr>
            <p:ph sz="half" idx="1"/>
          </p:nvPr>
        </p:nvPicPr>
        <p:blipFill>
          <a:blip r:embed="rId2"/>
          <a:stretch>
            <a:fillRect/>
          </a:stretch>
        </p:blipFill>
        <p:spPr>
          <a:xfrm>
            <a:off x="2461816" y="2103438"/>
            <a:ext cx="1874043" cy="3748087"/>
          </a:xfrm>
        </p:spPr>
      </p:pic>
      <p:pic>
        <p:nvPicPr>
          <p:cNvPr id="12" name="Content Placeholder 11">
            <a:extLst>
              <a:ext uri="{FF2B5EF4-FFF2-40B4-BE49-F238E27FC236}">
                <a16:creationId xmlns:a16="http://schemas.microsoft.com/office/drawing/2014/main" id="{255A23C4-0C81-4BB2-BA19-BFE00DE08330}"/>
              </a:ext>
            </a:extLst>
          </p:cNvPr>
          <p:cNvPicPr>
            <a:picLocks noGrp="1" noChangeAspect="1"/>
          </p:cNvPicPr>
          <p:nvPr>
            <p:ph sz="half" idx="2"/>
          </p:nvPr>
        </p:nvPicPr>
        <p:blipFill>
          <a:blip r:embed="rId3"/>
          <a:stretch>
            <a:fillRect/>
          </a:stretch>
        </p:blipFill>
        <p:spPr>
          <a:xfrm>
            <a:off x="7856141" y="2103438"/>
            <a:ext cx="1874043" cy="3748087"/>
          </a:xfrm>
        </p:spPr>
      </p:pic>
    </p:spTree>
    <p:extLst>
      <p:ext uri="{BB962C8B-B14F-4D97-AF65-F5344CB8AC3E}">
        <p14:creationId xmlns:p14="http://schemas.microsoft.com/office/powerpoint/2010/main" val="2121567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FBDF43D-F017-44AA-9359-A34D203D51F5}"/>
              </a:ext>
            </a:extLst>
          </p:cNvPr>
          <p:cNvSpPr>
            <a:spLocks noGrp="1"/>
          </p:cNvSpPr>
          <p:nvPr>
            <p:ph type="title"/>
          </p:nvPr>
        </p:nvSpPr>
        <p:spPr>
          <a:xfrm>
            <a:off x="8458200" y="607392"/>
            <a:ext cx="3161963" cy="1645920"/>
          </a:xfrm>
        </p:spPr>
        <p:txBody>
          <a:bodyPr/>
          <a:lstStyle/>
          <a:p>
            <a:r>
              <a:rPr lang="en-US" dirty="0"/>
              <a:t>Augmented Reality Offices</a:t>
            </a:r>
          </a:p>
        </p:txBody>
      </p:sp>
      <p:pic>
        <p:nvPicPr>
          <p:cNvPr id="7" name="Content Placeholder 6" descr="A green sign with white text&#10;&#10;Description automatically generated">
            <a:extLst>
              <a:ext uri="{FF2B5EF4-FFF2-40B4-BE49-F238E27FC236}">
                <a16:creationId xmlns:a16="http://schemas.microsoft.com/office/drawing/2014/main" id="{C4BB27E6-379A-4694-9D23-94287EDAEF21}"/>
              </a:ext>
            </a:extLst>
          </p:cNvPr>
          <p:cNvPicPr>
            <a:picLocks noGrp="1" noChangeAspect="1"/>
          </p:cNvPicPr>
          <p:nvPr>
            <p:ph idx="1"/>
          </p:nvPr>
        </p:nvPicPr>
        <p:blipFill>
          <a:blip r:embed="rId2"/>
          <a:stretch>
            <a:fillRect/>
          </a:stretch>
        </p:blipFill>
        <p:spPr>
          <a:xfrm>
            <a:off x="2781300" y="609600"/>
            <a:ext cx="2667000" cy="5334000"/>
          </a:xfrm>
        </p:spPr>
      </p:pic>
      <p:sp>
        <p:nvSpPr>
          <p:cNvPr id="5" name="Slide Number Placeholder 4">
            <a:extLst>
              <a:ext uri="{FF2B5EF4-FFF2-40B4-BE49-F238E27FC236}">
                <a16:creationId xmlns:a16="http://schemas.microsoft.com/office/drawing/2014/main" id="{58BF115F-6393-4FD5-8224-99B6FFF9B144}"/>
              </a:ext>
            </a:extLst>
          </p:cNvPr>
          <p:cNvSpPr>
            <a:spLocks noGrp="1"/>
          </p:cNvSpPr>
          <p:nvPr>
            <p:ph type="sldNum" sz="quarter" idx="12"/>
          </p:nvPr>
        </p:nvSpPr>
        <p:spPr>
          <a:xfrm>
            <a:off x="10396728" y="6035040"/>
            <a:ext cx="1225296" cy="365760"/>
          </a:xfrm>
        </p:spPr>
        <p:txBody>
          <a:bodyPr anchor="b">
            <a:normAutofit/>
          </a:bodyPr>
          <a:lstStyle/>
          <a:p>
            <a:pPr>
              <a:spcAft>
                <a:spcPts val="600"/>
              </a:spcAft>
            </a:pPr>
            <a:fld id="{34B7E4EF-A1BD-40F4-AB7B-04F084DD991D}" type="slidenum">
              <a:rPr lang="en-US" smtClean="0"/>
              <a:pPr>
                <a:spcAft>
                  <a:spcPts val="600"/>
                </a:spcAft>
              </a:pPr>
              <a:t>48</a:t>
            </a:fld>
            <a:endParaRPr lang="en-US"/>
          </a:p>
        </p:txBody>
      </p:sp>
    </p:spTree>
    <p:extLst>
      <p:ext uri="{BB962C8B-B14F-4D97-AF65-F5344CB8AC3E}">
        <p14:creationId xmlns:p14="http://schemas.microsoft.com/office/powerpoint/2010/main" val="4249685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p:txBody>
          <a:bodyPr anchor="ctr">
            <a:normAutofit/>
          </a:bodyPr>
          <a:lstStyle/>
          <a:p>
            <a:r>
              <a:rPr lang="en-GB" dirty="0"/>
              <a:t>Augmented Reality Offices</a:t>
            </a:r>
          </a:p>
        </p:txBody>
      </p:sp>
      <p:pic>
        <p:nvPicPr>
          <p:cNvPr id="13" name="Content Placeholder 12" descr="A close up of a computer&#10;&#10;Description automatically generated">
            <a:extLst>
              <a:ext uri="{FF2B5EF4-FFF2-40B4-BE49-F238E27FC236}">
                <a16:creationId xmlns:a16="http://schemas.microsoft.com/office/drawing/2014/main" id="{2F1F8330-4C42-4AFB-91C7-063BED57B70E}"/>
              </a:ext>
            </a:extLst>
          </p:cNvPr>
          <p:cNvPicPr>
            <a:picLocks noGrp="1" noChangeAspect="1"/>
          </p:cNvPicPr>
          <p:nvPr>
            <p:ph sz="half" idx="1"/>
          </p:nvPr>
        </p:nvPicPr>
        <p:blipFill>
          <a:blip r:embed="rId2"/>
          <a:stretch>
            <a:fillRect/>
          </a:stretch>
        </p:blipFill>
        <p:spPr>
          <a:xfrm>
            <a:off x="2461816" y="2103438"/>
            <a:ext cx="1874043" cy="3748087"/>
          </a:xfrm>
        </p:spPr>
      </p:pic>
      <p:pic>
        <p:nvPicPr>
          <p:cNvPr id="17" name="Content Placeholder 16" descr="A screenshot of a computer&#10;&#10;Description automatically generated">
            <a:extLst>
              <a:ext uri="{FF2B5EF4-FFF2-40B4-BE49-F238E27FC236}">
                <a16:creationId xmlns:a16="http://schemas.microsoft.com/office/drawing/2014/main" id="{2C2DB22D-4125-4D13-97EF-8BF38E9B3CE8}"/>
              </a:ext>
            </a:extLst>
          </p:cNvPr>
          <p:cNvPicPr>
            <a:picLocks noGrp="1" noChangeAspect="1"/>
          </p:cNvPicPr>
          <p:nvPr>
            <p:ph sz="half" idx="2"/>
          </p:nvPr>
        </p:nvPicPr>
        <p:blipFill>
          <a:blip r:embed="rId3"/>
          <a:stretch>
            <a:fillRect/>
          </a:stretch>
        </p:blipFill>
        <p:spPr>
          <a:xfrm>
            <a:off x="7856141" y="2103438"/>
            <a:ext cx="1874043" cy="3748087"/>
          </a:xfrm>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p:txBody>
          <a:bodyPr anchor="b">
            <a:normAutofit/>
          </a:bodyPr>
          <a:lstStyle/>
          <a:p>
            <a:pPr>
              <a:spcAft>
                <a:spcPts val="600"/>
              </a:spcAft>
            </a:pPr>
            <a:fld id="{34B7E4EF-A1BD-40F4-AB7B-04F084DD991D}" type="slidenum">
              <a:rPr lang="en-US" smtClean="0"/>
              <a:pPr>
                <a:spcAft>
                  <a:spcPts val="600"/>
                </a:spcAft>
              </a:pPr>
              <a:t>49</a:t>
            </a:fld>
            <a:endParaRPr lang="en-US"/>
          </a:p>
        </p:txBody>
      </p:sp>
    </p:spTree>
    <p:extLst>
      <p:ext uri="{BB962C8B-B14F-4D97-AF65-F5344CB8AC3E}">
        <p14:creationId xmlns:p14="http://schemas.microsoft.com/office/powerpoint/2010/main" val="1486877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D2EA-B339-4F87-BC1F-8B5E3405281F}"/>
              </a:ext>
            </a:extLst>
          </p:cNvPr>
          <p:cNvSpPr>
            <a:spLocks noGrp="1"/>
          </p:cNvSpPr>
          <p:nvPr>
            <p:ph type="title"/>
          </p:nvPr>
        </p:nvSpPr>
        <p:spPr/>
        <p:txBody>
          <a:bodyPr/>
          <a:lstStyle/>
          <a:p>
            <a:r>
              <a:rPr lang="en-GB" dirty="0"/>
              <a:t>Methodology</a:t>
            </a:r>
          </a:p>
        </p:txBody>
      </p:sp>
      <p:sp>
        <p:nvSpPr>
          <p:cNvPr id="3" name="Content Placeholder 2">
            <a:extLst>
              <a:ext uri="{FF2B5EF4-FFF2-40B4-BE49-F238E27FC236}">
                <a16:creationId xmlns:a16="http://schemas.microsoft.com/office/drawing/2014/main" id="{341AA708-673E-4674-81E2-E3C6940FC612}"/>
              </a:ext>
            </a:extLst>
          </p:cNvPr>
          <p:cNvSpPr>
            <a:spLocks noGrp="1"/>
          </p:cNvSpPr>
          <p:nvPr>
            <p:ph idx="1"/>
          </p:nvPr>
        </p:nvSpPr>
        <p:spPr/>
        <p:txBody>
          <a:bodyPr/>
          <a:lstStyle/>
          <a:p>
            <a:r>
              <a:rPr lang="en-GB" dirty="0"/>
              <a:t>The first process was data handling where image, 3d objects and user ratings were generated or gathered</a:t>
            </a:r>
          </a:p>
          <a:p>
            <a:r>
              <a:rPr lang="en-GB" dirty="0"/>
              <a:t>The second process was feature extraction from the data gathered, for the AR component Vuforia was used for image and model targets generation whilst for the recommendation SVD++ from the surprise library was used</a:t>
            </a:r>
          </a:p>
          <a:p>
            <a:r>
              <a:rPr lang="en-GB" dirty="0"/>
              <a:t>The third process was setting up two query models one for the interns where they would go through a step by step process to adjust to the workplace and the visitors where they would be specifically profiled for their specific task whether its an interview, delivery or a visitation.</a:t>
            </a:r>
          </a:p>
          <a:p>
            <a:r>
              <a:rPr lang="en-GB" dirty="0"/>
              <a:t>Finally the user interface and system architecture were implemented within unity.</a:t>
            </a:r>
          </a:p>
        </p:txBody>
      </p:sp>
      <p:sp>
        <p:nvSpPr>
          <p:cNvPr id="4" name="Slide Number Placeholder 3">
            <a:extLst>
              <a:ext uri="{FF2B5EF4-FFF2-40B4-BE49-F238E27FC236}">
                <a16:creationId xmlns:a16="http://schemas.microsoft.com/office/drawing/2014/main" id="{7312DD91-53F9-4497-BC46-0B7CEBC34319}"/>
              </a:ext>
            </a:extLst>
          </p:cNvPr>
          <p:cNvSpPr>
            <a:spLocks noGrp="1"/>
          </p:cNvSpPr>
          <p:nvPr>
            <p:ph type="sldNum" sz="quarter" idx="12"/>
          </p:nvPr>
        </p:nvSpPr>
        <p:spPr/>
        <p:txBody>
          <a:bodyPr/>
          <a:lstStyle/>
          <a:p>
            <a:fld id="{34B7E4EF-A1BD-40F4-AB7B-04F084DD991D}" type="slidenum">
              <a:rPr lang="en-US" smtClean="0"/>
              <a:t>5</a:t>
            </a:fld>
            <a:endParaRPr lang="en-US" dirty="0"/>
          </a:p>
        </p:txBody>
      </p:sp>
    </p:spTree>
    <p:extLst>
      <p:ext uri="{BB962C8B-B14F-4D97-AF65-F5344CB8AC3E}">
        <p14:creationId xmlns:p14="http://schemas.microsoft.com/office/powerpoint/2010/main" val="871313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8458200" y="607392"/>
            <a:ext cx="3161963" cy="1645920"/>
          </a:xfrm>
        </p:spPr>
        <p:txBody>
          <a:bodyPr anchor="b">
            <a:normAutofit/>
          </a:bodyPr>
          <a:lstStyle/>
          <a:p>
            <a:r>
              <a:rPr lang="en-GB" dirty="0"/>
              <a:t>Coffee Machine</a:t>
            </a:r>
          </a:p>
        </p:txBody>
      </p:sp>
      <p:pic>
        <p:nvPicPr>
          <p:cNvPr id="7" name="Content Placeholder 6">
            <a:extLst>
              <a:ext uri="{FF2B5EF4-FFF2-40B4-BE49-F238E27FC236}">
                <a16:creationId xmlns:a16="http://schemas.microsoft.com/office/drawing/2014/main" id="{3A3661E2-F2D9-44C9-A738-DF2A48510894}"/>
              </a:ext>
            </a:extLst>
          </p:cNvPr>
          <p:cNvPicPr>
            <a:picLocks noGrp="1" noChangeAspect="1"/>
          </p:cNvPicPr>
          <p:nvPr>
            <p:ph idx="1"/>
          </p:nvPr>
        </p:nvPicPr>
        <p:blipFill>
          <a:blip r:embed="rId2"/>
          <a:stretch>
            <a:fillRect/>
          </a:stretch>
        </p:blipFill>
        <p:spPr>
          <a:xfrm>
            <a:off x="2781300" y="609600"/>
            <a:ext cx="2667000" cy="5334000"/>
          </a:xfrm>
          <a:noFill/>
        </p:spPr>
      </p:pic>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396728" y="6035040"/>
            <a:ext cx="1223435" cy="365760"/>
          </a:xfrm>
        </p:spPr>
        <p:txBody>
          <a:bodyPr anchor="b">
            <a:normAutofit/>
          </a:bodyPr>
          <a:lstStyle/>
          <a:p>
            <a:pPr>
              <a:spcAft>
                <a:spcPts val="600"/>
              </a:spcAft>
            </a:pPr>
            <a:fld id="{34B7E4EF-A1BD-40F4-AB7B-04F084DD991D}" type="slidenum">
              <a:rPr lang="en-US" smtClean="0"/>
              <a:pPr>
                <a:spcAft>
                  <a:spcPts val="600"/>
                </a:spcAft>
              </a:pPr>
              <a:t>50</a:t>
            </a:fld>
            <a:endParaRPr lang="en-US"/>
          </a:p>
        </p:txBody>
      </p:sp>
    </p:spTree>
    <p:extLst>
      <p:ext uri="{BB962C8B-B14F-4D97-AF65-F5344CB8AC3E}">
        <p14:creationId xmlns:p14="http://schemas.microsoft.com/office/powerpoint/2010/main" val="4288518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51</a:t>
            </a:fld>
            <a:endParaRPr lang="en-US"/>
          </a:p>
        </p:txBody>
      </p:sp>
      <p:pic>
        <p:nvPicPr>
          <p:cNvPr id="9" name="Content Placeholder 8" descr="A close up of a device&#10;&#10;Description automatically generated">
            <a:extLst>
              <a:ext uri="{FF2B5EF4-FFF2-40B4-BE49-F238E27FC236}">
                <a16:creationId xmlns:a16="http://schemas.microsoft.com/office/drawing/2014/main" id="{F25D2A4A-80DE-4C32-8196-7F817037FE6F}"/>
              </a:ext>
            </a:extLst>
          </p:cNvPr>
          <p:cNvPicPr>
            <a:picLocks noGrp="1" noChangeAspect="1"/>
          </p:cNvPicPr>
          <p:nvPr>
            <p:ph sz="half" idx="1"/>
          </p:nvPr>
        </p:nvPicPr>
        <p:blipFill>
          <a:blip r:embed="rId2"/>
          <a:stretch>
            <a:fillRect/>
          </a:stretch>
        </p:blipFill>
        <p:spPr>
          <a:xfrm>
            <a:off x="4213225" y="2144713"/>
            <a:ext cx="1841500" cy="3767138"/>
          </a:xfrm>
        </p:spPr>
      </p:pic>
      <p:pic>
        <p:nvPicPr>
          <p:cNvPr id="11" name="Content Placeholder 10" descr="A picture containing monitor, sitting, screen, small&#10;&#10;Description automatically generated">
            <a:extLst>
              <a:ext uri="{FF2B5EF4-FFF2-40B4-BE49-F238E27FC236}">
                <a16:creationId xmlns:a16="http://schemas.microsoft.com/office/drawing/2014/main" id="{B80B7951-E7DD-4342-A0B4-F0A4A37BFCDA}"/>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3004728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F79-7F07-46E7-B95D-9AC65E76EDA0}"/>
              </a:ext>
            </a:extLst>
          </p:cNvPr>
          <p:cNvSpPr>
            <a:spLocks noGrp="1"/>
          </p:cNvSpPr>
          <p:nvPr>
            <p:ph type="title"/>
          </p:nvPr>
        </p:nvSpPr>
        <p:spPr>
          <a:xfrm>
            <a:off x="1066800" y="642594"/>
            <a:ext cx="10058400" cy="1371600"/>
          </a:xfrm>
        </p:spPr>
        <p:txBody>
          <a:bodyPr anchor="ctr">
            <a:normAutofit/>
          </a:bodyPr>
          <a:lstStyle/>
          <a:p>
            <a:r>
              <a:rPr lang="en-GB" dirty="0"/>
              <a:t>AR Coffee Machine Cappuccino Details</a:t>
            </a:r>
          </a:p>
        </p:txBody>
      </p:sp>
      <p:sp>
        <p:nvSpPr>
          <p:cNvPr id="5" name="Slide Number Placeholder 4">
            <a:extLst>
              <a:ext uri="{FF2B5EF4-FFF2-40B4-BE49-F238E27FC236}">
                <a16:creationId xmlns:a16="http://schemas.microsoft.com/office/drawing/2014/main" id="{8900F5A0-386C-4806-A855-9FE67235512D}"/>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52</a:t>
            </a:fld>
            <a:endParaRPr lang="en-US"/>
          </a:p>
        </p:txBody>
      </p:sp>
      <p:pic>
        <p:nvPicPr>
          <p:cNvPr id="7" name="Content Placeholder 6">
            <a:extLst>
              <a:ext uri="{FF2B5EF4-FFF2-40B4-BE49-F238E27FC236}">
                <a16:creationId xmlns:a16="http://schemas.microsoft.com/office/drawing/2014/main" id="{B4F8EDCC-EEDD-46A7-9C59-57DDA7AED840}"/>
              </a:ext>
            </a:extLst>
          </p:cNvPr>
          <p:cNvPicPr>
            <a:picLocks noGrp="1" noChangeAspect="1"/>
          </p:cNvPicPr>
          <p:nvPr>
            <p:ph sz="half" idx="1"/>
          </p:nvPr>
        </p:nvPicPr>
        <p:blipFill>
          <a:blip r:embed="rId2"/>
          <a:stretch>
            <a:fillRect/>
          </a:stretch>
        </p:blipFill>
        <p:spPr>
          <a:xfrm>
            <a:off x="4213225" y="2144713"/>
            <a:ext cx="1841500" cy="3767138"/>
          </a:xfrm>
        </p:spPr>
      </p:pic>
      <p:pic>
        <p:nvPicPr>
          <p:cNvPr id="13" name="Content Placeholder 12">
            <a:extLst>
              <a:ext uri="{FF2B5EF4-FFF2-40B4-BE49-F238E27FC236}">
                <a16:creationId xmlns:a16="http://schemas.microsoft.com/office/drawing/2014/main" id="{9F59C52C-1958-4419-8056-02DD16D4BAF9}"/>
              </a:ext>
            </a:extLst>
          </p:cNvPr>
          <p:cNvPicPr>
            <a:picLocks noGrp="1" noChangeAspect="1"/>
          </p:cNvPicPr>
          <p:nvPr>
            <p:ph sz="half" idx="2"/>
          </p:nvPr>
        </p:nvPicPr>
        <p:blipFill>
          <a:blip r:embed="rId3"/>
          <a:stretch>
            <a:fillRect/>
          </a:stretch>
        </p:blipFill>
        <p:spPr>
          <a:xfrm>
            <a:off x="6137275" y="2144713"/>
            <a:ext cx="1841500" cy="3767138"/>
          </a:xfrm>
        </p:spPr>
      </p:pic>
    </p:spTree>
    <p:extLst>
      <p:ext uri="{BB962C8B-B14F-4D97-AF65-F5344CB8AC3E}">
        <p14:creationId xmlns:p14="http://schemas.microsoft.com/office/powerpoint/2010/main" val="2876796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BE4D7-132C-4A92-8FF0-3EDB37B221BE}"/>
              </a:ext>
            </a:extLst>
          </p:cNvPr>
          <p:cNvSpPr>
            <a:spLocks noGrp="1"/>
          </p:cNvSpPr>
          <p:nvPr>
            <p:ph type="title"/>
          </p:nvPr>
        </p:nvSpPr>
        <p:spPr/>
        <p:txBody>
          <a:bodyPr/>
          <a:lstStyle/>
          <a:p>
            <a:r>
              <a:rPr lang="en-GB" dirty="0"/>
              <a:t>Results obtained</a:t>
            </a:r>
          </a:p>
        </p:txBody>
      </p:sp>
      <p:sp>
        <p:nvSpPr>
          <p:cNvPr id="3" name="Content Placeholder 2">
            <a:extLst>
              <a:ext uri="{FF2B5EF4-FFF2-40B4-BE49-F238E27FC236}">
                <a16:creationId xmlns:a16="http://schemas.microsoft.com/office/drawing/2014/main" id="{2A4AB723-1012-4157-9A4A-226FB9D003CE}"/>
              </a:ext>
            </a:extLst>
          </p:cNvPr>
          <p:cNvSpPr>
            <a:spLocks noGrp="1"/>
          </p:cNvSpPr>
          <p:nvPr>
            <p:ph idx="1"/>
          </p:nvPr>
        </p:nvSpPr>
        <p:spPr/>
        <p:txBody>
          <a:bodyPr/>
          <a:lstStyle/>
          <a:p>
            <a:r>
              <a:rPr lang="en-GB" dirty="0"/>
              <a:t>The system was evaluated quantitatively on the AR and Recommendation system components and </a:t>
            </a:r>
            <a:r>
              <a:rPr lang="en-GB" dirty="0" err="1"/>
              <a:t>qualtitatively</a:t>
            </a:r>
            <a:r>
              <a:rPr lang="en-GB" dirty="0"/>
              <a:t> overall through surveys.</a:t>
            </a:r>
          </a:p>
          <a:p>
            <a:r>
              <a:rPr lang="en-GB" dirty="0"/>
              <a:t>The SVD++ obtained on average the best root mean square error and mean absolute error values </a:t>
            </a:r>
            <a:r>
              <a:rPr lang="en-GB" dirty="0" err="1"/>
              <a:t>whenb</a:t>
            </a:r>
            <a:r>
              <a:rPr lang="en-GB" dirty="0"/>
              <a:t> compared to other machine learning models. </a:t>
            </a:r>
          </a:p>
          <a:p>
            <a:r>
              <a:rPr lang="en-GB" dirty="0"/>
              <a:t>The </a:t>
            </a:r>
            <a:r>
              <a:rPr lang="en-GB" dirty="0" err="1"/>
              <a:t>Ar</a:t>
            </a:r>
            <a:r>
              <a:rPr lang="en-GB" dirty="0"/>
              <a:t> component was tested on colour variance, rotation variance, distance variance and occlusion variance 21 times for each variance, 10 times for image targets and 11 times for model targets.</a:t>
            </a:r>
          </a:p>
          <a:p>
            <a:r>
              <a:rPr lang="en-GB" dirty="0"/>
              <a:t>Qualitative results were on average positive were 30 participants took part half of the employees within the company the rest not employees.</a:t>
            </a:r>
          </a:p>
          <a:p>
            <a:r>
              <a:rPr lang="en-GB" dirty="0"/>
              <a:t>The results were promising enough highlighting the fact the techniques used and applied were properly applied to yield the best possible results</a:t>
            </a:r>
          </a:p>
        </p:txBody>
      </p:sp>
      <p:sp>
        <p:nvSpPr>
          <p:cNvPr id="4" name="Slide Number Placeholder 3">
            <a:extLst>
              <a:ext uri="{FF2B5EF4-FFF2-40B4-BE49-F238E27FC236}">
                <a16:creationId xmlns:a16="http://schemas.microsoft.com/office/drawing/2014/main" id="{72B0BBAA-0A59-4D16-A4AF-E2E2A91C6874}"/>
              </a:ext>
            </a:extLst>
          </p:cNvPr>
          <p:cNvSpPr>
            <a:spLocks noGrp="1"/>
          </p:cNvSpPr>
          <p:nvPr>
            <p:ph type="sldNum" sz="quarter" idx="12"/>
          </p:nvPr>
        </p:nvSpPr>
        <p:spPr/>
        <p:txBody>
          <a:bodyPr/>
          <a:lstStyle/>
          <a:p>
            <a:fld id="{34B7E4EF-A1BD-40F4-AB7B-04F084DD991D}" type="slidenum">
              <a:rPr lang="en-US" smtClean="0"/>
              <a:t>6</a:t>
            </a:fld>
            <a:endParaRPr lang="en-US" dirty="0"/>
          </a:p>
        </p:txBody>
      </p:sp>
    </p:spTree>
    <p:extLst>
      <p:ext uri="{BB962C8B-B14F-4D97-AF65-F5344CB8AC3E}">
        <p14:creationId xmlns:p14="http://schemas.microsoft.com/office/powerpoint/2010/main" val="420138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AA4A-16F4-43F5-A294-FD954A0E4DAC}"/>
              </a:ext>
            </a:extLst>
          </p:cNvPr>
          <p:cNvSpPr>
            <a:spLocks noGrp="1"/>
          </p:cNvSpPr>
          <p:nvPr>
            <p:ph type="title"/>
          </p:nvPr>
        </p:nvSpPr>
        <p:spPr/>
        <p:txBody>
          <a:bodyPr/>
          <a:lstStyle/>
          <a:p>
            <a:r>
              <a:rPr lang="en-GB" dirty="0"/>
              <a:t>Conclusion and future work</a:t>
            </a:r>
          </a:p>
        </p:txBody>
      </p:sp>
      <p:sp>
        <p:nvSpPr>
          <p:cNvPr id="3" name="Content Placeholder 2">
            <a:extLst>
              <a:ext uri="{FF2B5EF4-FFF2-40B4-BE49-F238E27FC236}">
                <a16:creationId xmlns:a16="http://schemas.microsoft.com/office/drawing/2014/main" id="{509075BB-DDCE-4D15-A7DB-2D1ED9A0D812}"/>
              </a:ext>
            </a:extLst>
          </p:cNvPr>
          <p:cNvSpPr>
            <a:spLocks noGrp="1"/>
          </p:cNvSpPr>
          <p:nvPr>
            <p:ph idx="1"/>
          </p:nvPr>
        </p:nvSpPr>
        <p:spPr/>
        <p:txBody>
          <a:bodyPr/>
          <a:lstStyle/>
          <a:p>
            <a:r>
              <a:rPr lang="en-GB" dirty="0"/>
              <a:t>The application may be further improved using location based </a:t>
            </a:r>
            <a:r>
              <a:rPr lang="en-GB" dirty="0" err="1"/>
              <a:t>ar</a:t>
            </a:r>
            <a:r>
              <a:rPr lang="en-GB" dirty="0"/>
              <a:t> where only necessary</a:t>
            </a:r>
          </a:p>
          <a:p>
            <a:r>
              <a:rPr lang="en-GB" dirty="0"/>
              <a:t>Including smart navigation by having a strong indoor positioning system implemented</a:t>
            </a:r>
          </a:p>
          <a:p>
            <a:r>
              <a:rPr lang="en-GB" dirty="0"/>
              <a:t>Improving the user ratings datasets until enough data is gathered to use deep learning for profiling and recommendation</a:t>
            </a:r>
          </a:p>
          <a:p>
            <a:r>
              <a:rPr lang="en-GB" dirty="0"/>
              <a:t>Using Explainable AI to help interpret AI models used  which may help in keeping transparency with the users.</a:t>
            </a:r>
          </a:p>
          <a:p>
            <a:r>
              <a:rPr lang="en-GB" dirty="0"/>
              <a:t> The results obtained are not surprising and are indeed promising for augmented reality to be applied to support and facilitate assistance in different workplace environments.</a:t>
            </a:r>
          </a:p>
          <a:p>
            <a:pPr marL="0" indent="0">
              <a:buNone/>
            </a:pPr>
            <a:endParaRPr lang="en-GB" dirty="0"/>
          </a:p>
        </p:txBody>
      </p:sp>
      <p:sp>
        <p:nvSpPr>
          <p:cNvPr id="4" name="Slide Number Placeholder 3">
            <a:extLst>
              <a:ext uri="{FF2B5EF4-FFF2-40B4-BE49-F238E27FC236}">
                <a16:creationId xmlns:a16="http://schemas.microsoft.com/office/drawing/2014/main" id="{265B04B3-6886-43E5-8E50-E41A72ABDA86}"/>
              </a:ext>
            </a:extLst>
          </p:cNvPr>
          <p:cNvSpPr>
            <a:spLocks noGrp="1"/>
          </p:cNvSpPr>
          <p:nvPr>
            <p:ph type="sldNum" sz="quarter" idx="12"/>
          </p:nvPr>
        </p:nvSpPr>
        <p:spPr/>
        <p:txBody>
          <a:bodyPr/>
          <a:lstStyle/>
          <a:p>
            <a:fld id="{34B7E4EF-A1BD-40F4-AB7B-04F084DD991D}" type="slidenum">
              <a:rPr lang="en-US" smtClean="0"/>
              <a:t>7</a:t>
            </a:fld>
            <a:endParaRPr lang="en-US" dirty="0"/>
          </a:p>
        </p:txBody>
      </p:sp>
    </p:spTree>
    <p:extLst>
      <p:ext uri="{BB962C8B-B14F-4D97-AF65-F5344CB8AC3E}">
        <p14:creationId xmlns:p14="http://schemas.microsoft.com/office/powerpoint/2010/main" val="96350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2BF1-459C-4F14-B9B9-1D2DCCEC48D2}"/>
              </a:ext>
            </a:extLst>
          </p:cNvPr>
          <p:cNvSpPr>
            <a:spLocks noGrp="1"/>
          </p:cNvSpPr>
          <p:nvPr>
            <p:ph type="ctrTitle"/>
          </p:nvPr>
        </p:nvSpPr>
        <p:spPr>
          <a:xfrm>
            <a:off x="1629103" y="2244830"/>
            <a:ext cx="8933796" cy="2437232"/>
          </a:xfrm>
        </p:spPr>
        <p:txBody>
          <a:bodyPr anchor="ctr">
            <a:normAutofit/>
          </a:bodyPr>
          <a:lstStyle/>
          <a:p>
            <a:r>
              <a:rPr lang="en-GB" dirty="0"/>
              <a:t>Design and Implementation</a:t>
            </a:r>
          </a:p>
        </p:txBody>
      </p:sp>
      <p:sp>
        <p:nvSpPr>
          <p:cNvPr id="5" name="Slide Number Placeholder 4">
            <a:extLst>
              <a:ext uri="{FF2B5EF4-FFF2-40B4-BE49-F238E27FC236}">
                <a16:creationId xmlns:a16="http://schemas.microsoft.com/office/drawing/2014/main" id="{41AC56FF-43CD-4CED-8B00-687BB1A14F2A}"/>
              </a:ext>
            </a:extLst>
          </p:cNvPr>
          <p:cNvSpPr>
            <a:spLocks noGrp="1"/>
          </p:cNvSpPr>
          <p:nvPr>
            <p:ph type="sldNum" sz="quarter" idx="12"/>
          </p:nvPr>
        </p:nvSpPr>
        <p:spPr>
          <a:xfrm>
            <a:off x="8606920" y="5177408"/>
            <a:ext cx="1955980" cy="228600"/>
          </a:xfrm>
        </p:spPr>
        <p:txBody>
          <a:bodyPr anchor="b">
            <a:normAutofit/>
          </a:bodyPr>
          <a:lstStyle/>
          <a:p>
            <a:pPr>
              <a:spcAft>
                <a:spcPts val="600"/>
              </a:spcAft>
            </a:pPr>
            <a:fld id="{34B7E4EF-A1BD-40F4-AB7B-04F084DD991D}" type="slidenum">
              <a:rPr lang="en-US" smtClean="0"/>
              <a:pPr>
                <a:spcAft>
                  <a:spcPts val="600"/>
                </a:spcAft>
              </a:pPr>
              <a:t>8</a:t>
            </a:fld>
            <a:endParaRPr lang="en-US"/>
          </a:p>
        </p:txBody>
      </p:sp>
    </p:spTree>
    <p:extLst>
      <p:ext uri="{BB962C8B-B14F-4D97-AF65-F5344CB8AC3E}">
        <p14:creationId xmlns:p14="http://schemas.microsoft.com/office/powerpoint/2010/main" val="4069402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9943-88C9-4D81-BC3F-F61281AC0946}"/>
              </a:ext>
            </a:extLst>
          </p:cNvPr>
          <p:cNvSpPr>
            <a:spLocks noGrp="1"/>
          </p:cNvSpPr>
          <p:nvPr>
            <p:ph type="title"/>
          </p:nvPr>
        </p:nvSpPr>
        <p:spPr>
          <a:xfrm>
            <a:off x="1066800" y="642594"/>
            <a:ext cx="10058400" cy="1371600"/>
          </a:xfrm>
        </p:spPr>
        <p:txBody>
          <a:bodyPr anchor="ctr">
            <a:normAutofit/>
          </a:bodyPr>
          <a:lstStyle/>
          <a:p>
            <a:r>
              <a:rPr lang="en-GB" dirty="0"/>
              <a:t>Data Handling</a:t>
            </a:r>
          </a:p>
        </p:txBody>
      </p:sp>
      <p:sp>
        <p:nvSpPr>
          <p:cNvPr id="3" name="Content Placeholder 2">
            <a:extLst>
              <a:ext uri="{FF2B5EF4-FFF2-40B4-BE49-F238E27FC236}">
                <a16:creationId xmlns:a16="http://schemas.microsoft.com/office/drawing/2014/main" id="{9521C1D2-8BC6-4BAC-BC23-5AC0D19A72BF}"/>
              </a:ext>
            </a:extLst>
          </p:cNvPr>
          <p:cNvSpPr>
            <a:spLocks noGrp="1"/>
          </p:cNvSpPr>
          <p:nvPr>
            <p:ph sz="half" idx="1"/>
          </p:nvPr>
        </p:nvSpPr>
        <p:spPr>
          <a:xfrm>
            <a:off x="1066800" y="2103120"/>
            <a:ext cx="4663440" cy="3749040"/>
          </a:xfrm>
        </p:spPr>
        <p:txBody>
          <a:bodyPr>
            <a:normAutofit lnSpcReduction="10000"/>
          </a:bodyPr>
          <a:lstStyle/>
          <a:p>
            <a:pPr>
              <a:lnSpc>
                <a:spcPct val="90000"/>
              </a:lnSpc>
            </a:pPr>
            <a:r>
              <a:rPr lang="en-GB" sz="1400" dirty="0"/>
              <a:t>AR component</a:t>
            </a:r>
          </a:p>
          <a:p>
            <a:pPr lvl="1">
              <a:lnSpc>
                <a:spcPct val="90000"/>
              </a:lnSpc>
            </a:pPr>
            <a:r>
              <a:rPr lang="en-GB" sz="1400" dirty="0"/>
              <a:t>Images were taken</a:t>
            </a:r>
          </a:p>
          <a:p>
            <a:pPr lvl="2">
              <a:lnSpc>
                <a:spcPct val="90000"/>
              </a:lnSpc>
            </a:pPr>
            <a:r>
              <a:rPr lang="en-GB" dirty="0"/>
              <a:t>Initially of corridors</a:t>
            </a:r>
          </a:p>
          <a:p>
            <a:pPr lvl="3">
              <a:lnSpc>
                <a:spcPct val="90000"/>
              </a:lnSpc>
            </a:pPr>
            <a:r>
              <a:rPr lang="en-GB" dirty="0"/>
              <a:t>Feature extraction problem</a:t>
            </a:r>
          </a:p>
          <a:p>
            <a:pPr lvl="2">
              <a:lnSpc>
                <a:spcPct val="90000"/>
              </a:lnSpc>
            </a:pPr>
            <a:r>
              <a:rPr lang="en-GB" dirty="0"/>
              <a:t>Specific door signs were chosen as markers</a:t>
            </a:r>
          </a:p>
          <a:p>
            <a:pPr lvl="3">
              <a:lnSpc>
                <a:spcPct val="90000"/>
              </a:lnSpc>
            </a:pPr>
            <a:r>
              <a:rPr lang="en-GB" dirty="0"/>
              <a:t>Had unique distinct features</a:t>
            </a:r>
          </a:p>
          <a:p>
            <a:pPr lvl="1">
              <a:lnSpc>
                <a:spcPct val="90000"/>
              </a:lnSpc>
            </a:pPr>
            <a:r>
              <a:rPr lang="en-GB" dirty="0"/>
              <a:t>3D models were generated (11 in total)</a:t>
            </a:r>
          </a:p>
          <a:p>
            <a:pPr>
              <a:lnSpc>
                <a:spcPct val="90000"/>
              </a:lnSpc>
            </a:pPr>
            <a:r>
              <a:rPr lang="en-GB" sz="1400" dirty="0"/>
              <a:t>Recommendation Component</a:t>
            </a:r>
          </a:p>
          <a:p>
            <a:pPr lvl="1">
              <a:lnSpc>
                <a:spcPct val="90000"/>
              </a:lnSpc>
            </a:pPr>
            <a:r>
              <a:rPr lang="en-GB" sz="1400" dirty="0"/>
              <a:t>A prototype dataset was built from scratch containing user-ratings</a:t>
            </a:r>
          </a:p>
          <a:p>
            <a:pPr lvl="1">
              <a:lnSpc>
                <a:spcPct val="90000"/>
              </a:lnSpc>
            </a:pPr>
            <a:r>
              <a:rPr lang="en-GB" sz="1400" dirty="0"/>
              <a:t>3 datasets in total for 3 separate tasks for the Visitors</a:t>
            </a:r>
          </a:p>
          <a:p>
            <a:pPr lvl="2">
              <a:lnSpc>
                <a:spcPct val="90000"/>
              </a:lnSpc>
            </a:pPr>
            <a:r>
              <a:rPr lang="en-GB" dirty="0"/>
              <a:t>Visit</a:t>
            </a:r>
          </a:p>
          <a:p>
            <a:pPr lvl="2">
              <a:lnSpc>
                <a:spcPct val="90000"/>
              </a:lnSpc>
            </a:pPr>
            <a:r>
              <a:rPr lang="en-GB" dirty="0"/>
              <a:t>Delivery</a:t>
            </a:r>
          </a:p>
          <a:p>
            <a:pPr lvl="2">
              <a:lnSpc>
                <a:spcPct val="90000"/>
              </a:lnSpc>
            </a:pPr>
            <a:r>
              <a:rPr lang="en-GB" dirty="0"/>
              <a:t>Interview</a:t>
            </a:r>
          </a:p>
        </p:txBody>
      </p:sp>
      <p:pic>
        <p:nvPicPr>
          <p:cNvPr id="6" name="Picture 5" descr="A screenshot of a cell phone&#10;&#10;Description automatically generated">
            <a:extLst>
              <a:ext uri="{FF2B5EF4-FFF2-40B4-BE49-F238E27FC236}">
                <a16:creationId xmlns:a16="http://schemas.microsoft.com/office/drawing/2014/main" id="{F1CC246F-49B8-432B-8E84-73E42AF477C6}"/>
              </a:ext>
            </a:extLst>
          </p:cNvPr>
          <p:cNvPicPr>
            <a:picLocks noChangeAspect="1"/>
          </p:cNvPicPr>
          <p:nvPr/>
        </p:nvPicPr>
        <p:blipFill>
          <a:blip r:embed="rId2"/>
          <a:stretch>
            <a:fillRect/>
          </a:stretch>
        </p:blipFill>
        <p:spPr>
          <a:xfrm>
            <a:off x="6461760" y="2928366"/>
            <a:ext cx="4663440" cy="2098548"/>
          </a:xfrm>
          <a:prstGeom prst="rect">
            <a:avLst/>
          </a:prstGeom>
          <a:noFill/>
        </p:spPr>
      </p:pic>
      <p:sp>
        <p:nvSpPr>
          <p:cNvPr id="4" name="Slide Number Placeholder 3">
            <a:extLst>
              <a:ext uri="{FF2B5EF4-FFF2-40B4-BE49-F238E27FC236}">
                <a16:creationId xmlns:a16="http://schemas.microsoft.com/office/drawing/2014/main" id="{711531B2-BB0B-4AAC-A6C1-20BDFDBB03E2}"/>
              </a:ext>
            </a:extLst>
          </p:cNvPr>
          <p:cNvSpPr>
            <a:spLocks noGrp="1"/>
          </p:cNvSpPr>
          <p:nvPr>
            <p:ph type="sldNum" sz="quarter" idx="12"/>
          </p:nvPr>
        </p:nvSpPr>
        <p:spPr>
          <a:xfrm>
            <a:off x="10287000" y="6035040"/>
            <a:ext cx="838200" cy="365760"/>
          </a:xfrm>
        </p:spPr>
        <p:txBody>
          <a:bodyPr anchor="b">
            <a:normAutofit/>
          </a:bodyPr>
          <a:lstStyle/>
          <a:p>
            <a:pPr>
              <a:spcAft>
                <a:spcPts val="600"/>
              </a:spcAft>
            </a:pPr>
            <a:fld id="{34B7E4EF-A1BD-40F4-AB7B-04F084DD991D}" type="slidenum">
              <a:rPr lang="en-US" smtClean="0"/>
              <a:pPr>
                <a:spcAft>
                  <a:spcPts val="600"/>
                </a:spcAft>
              </a:pPr>
              <a:t>9</a:t>
            </a:fld>
            <a:endParaRPr lang="en-US"/>
          </a:p>
        </p:txBody>
      </p:sp>
    </p:spTree>
    <p:extLst>
      <p:ext uri="{BB962C8B-B14F-4D97-AF65-F5344CB8AC3E}">
        <p14:creationId xmlns:p14="http://schemas.microsoft.com/office/powerpoint/2010/main" val="40366009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2804</Words>
  <Application>Microsoft Office PowerPoint</Application>
  <PresentationFormat>Widescreen</PresentationFormat>
  <Paragraphs>351</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Century Gothic</vt:lpstr>
      <vt:lpstr>Garamond</vt:lpstr>
      <vt:lpstr>SavonVTI</vt:lpstr>
      <vt:lpstr>Workplace assistant augmented reality</vt:lpstr>
      <vt:lpstr>Introduction</vt:lpstr>
      <vt:lpstr>Aim and objectives</vt:lpstr>
      <vt:lpstr>The 3 Main Components of the System</vt:lpstr>
      <vt:lpstr>Methodology</vt:lpstr>
      <vt:lpstr>Results obtained</vt:lpstr>
      <vt:lpstr>Conclusion and future work</vt:lpstr>
      <vt:lpstr>Design and Implementation</vt:lpstr>
      <vt:lpstr>Data Handling</vt:lpstr>
      <vt:lpstr>Feature Extraction</vt:lpstr>
      <vt:lpstr>Feature Extraction (Cont)</vt:lpstr>
      <vt:lpstr>User-Query Models</vt:lpstr>
      <vt:lpstr>Architecture</vt:lpstr>
      <vt:lpstr>Testing And Evaluation</vt:lpstr>
      <vt:lpstr>Quantitative AR Testing</vt:lpstr>
      <vt:lpstr>Colour Variance</vt:lpstr>
      <vt:lpstr>Orientation Variance</vt:lpstr>
      <vt:lpstr>Distance Variance</vt:lpstr>
      <vt:lpstr>Occlusion Variance</vt:lpstr>
      <vt:lpstr>Quantitative RS Testing</vt:lpstr>
      <vt:lpstr>Baseline Comparison of Algorithms</vt:lpstr>
      <vt:lpstr>Baseline Comparison of Algorithms</vt:lpstr>
      <vt:lpstr>Quantitative Testing</vt:lpstr>
      <vt:lpstr>Quantitative Testing (Cont.)</vt:lpstr>
      <vt:lpstr>Challenges and Limitations</vt:lpstr>
      <vt:lpstr>Future Work</vt:lpstr>
      <vt:lpstr>Future Work (Cont.)</vt:lpstr>
      <vt:lpstr>To Conclude…</vt:lpstr>
      <vt:lpstr>Acknowledgements</vt:lpstr>
      <vt:lpstr>References</vt:lpstr>
      <vt:lpstr>Why did you not include a navigation system?</vt:lpstr>
      <vt:lpstr>Why did you create a dataset yourself and about its reliability?</vt:lpstr>
      <vt:lpstr>How does the RS work?</vt:lpstr>
      <vt:lpstr>How does the RS work? (SVD++ cont)</vt:lpstr>
      <vt:lpstr>Explain the AR part</vt:lpstr>
      <vt:lpstr>What is extended tracking?</vt:lpstr>
      <vt:lpstr>How does object recognition works using model targets</vt:lpstr>
      <vt:lpstr>How Does Model tracking work in Vuforia</vt:lpstr>
      <vt:lpstr>Why did you choose SVD++ why not use deep learning straight away?</vt:lpstr>
      <vt:lpstr>The panning issue, explain</vt:lpstr>
      <vt:lpstr>Why did you not quantity test Vuforia algorithms and what kind of algs did they make use of?</vt:lpstr>
      <vt:lpstr>What would you improve? </vt:lpstr>
      <vt:lpstr>Why did you test SVD++ on precision accuracy only?</vt:lpstr>
      <vt:lpstr>Main Menu</vt:lpstr>
      <vt:lpstr>Choosing a user profile</vt:lpstr>
      <vt:lpstr>Visitor’s Section</vt:lpstr>
      <vt:lpstr>Intern’s Section</vt:lpstr>
      <vt:lpstr>Augmented Reality Offices</vt:lpstr>
      <vt:lpstr>Augmented Reality Offices</vt:lpstr>
      <vt:lpstr>Coffee Machine</vt:lpstr>
      <vt:lpstr>AR Coffee Machine Cappuccino Details</vt:lpstr>
      <vt:lpstr>AR Coffee Machine Cappuccino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2020-04-27T14:03:48Z</dcterms:created>
  <dcterms:modified xsi:type="dcterms:W3CDTF">2020-06-13T10:00:06Z</dcterms:modified>
</cp:coreProperties>
</file>